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6"/>
  </p:notesMasterIdLst>
  <p:handoutMasterIdLst>
    <p:handoutMasterId r:id="rId37"/>
  </p:handoutMasterIdLst>
  <p:sldIdLst>
    <p:sldId id="322" r:id="rId2"/>
    <p:sldId id="321" r:id="rId3"/>
    <p:sldId id="350" r:id="rId4"/>
    <p:sldId id="354" r:id="rId5"/>
    <p:sldId id="351" r:id="rId6"/>
    <p:sldId id="352" r:id="rId7"/>
    <p:sldId id="355" r:id="rId8"/>
    <p:sldId id="320" r:id="rId9"/>
    <p:sldId id="333" r:id="rId10"/>
    <p:sldId id="334" r:id="rId11"/>
    <p:sldId id="329" r:id="rId12"/>
    <p:sldId id="377" r:id="rId13"/>
    <p:sldId id="330" r:id="rId14"/>
    <p:sldId id="381" r:id="rId15"/>
    <p:sldId id="378" r:id="rId16"/>
    <p:sldId id="331" r:id="rId17"/>
    <p:sldId id="339" r:id="rId18"/>
    <p:sldId id="341" r:id="rId19"/>
    <p:sldId id="363" r:id="rId20"/>
    <p:sldId id="343" r:id="rId21"/>
    <p:sldId id="365" r:id="rId22"/>
    <p:sldId id="368" r:id="rId23"/>
    <p:sldId id="360" r:id="rId24"/>
    <p:sldId id="362" r:id="rId25"/>
    <p:sldId id="379" r:id="rId26"/>
    <p:sldId id="337" r:id="rId27"/>
    <p:sldId id="356" r:id="rId28"/>
    <p:sldId id="332" r:id="rId29"/>
    <p:sldId id="373" r:id="rId30"/>
    <p:sldId id="372" r:id="rId31"/>
    <p:sldId id="382" r:id="rId32"/>
    <p:sldId id="375" r:id="rId33"/>
    <p:sldId id="326" r:id="rId34"/>
    <p:sldId id="307" r:id="rId35"/>
  </p:sldIdLst>
  <p:sldSz cx="9144000" cy="6858000" type="screen4x3"/>
  <p:notesSz cx="9942513" cy="67611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AFC6"/>
    <a:srgbClr val="5482A3"/>
    <a:srgbClr val="F5F5F5"/>
    <a:srgbClr val="8BABC3"/>
    <a:srgbClr val="A6A6A6"/>
    <a:srgbClr val="789BB5"/>
    <a:srgbClr val="D54A47"/>
    <a:srgbClr val="5B868F"/>
    <a:srgbClr val="75A380"/>
    <a:srgbClr val="E3A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98" d="100"/>
          <a:sy n="98" d="100"/>
        </p:scale>
        <p:origin x="146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148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04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16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x-axis is not working;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48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zh-CN" altLang="en-US" dirty="0"/>
              <a:t>‘</a:t>
            </a:r>
            <a:r>
              <a:rPr lang="en-US" altLang="zh-CN" dirty="0"/>
              <a:t>s gamma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002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919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001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41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711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376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812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88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2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964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Constructive interference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109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want to measure;</a:t>
            </a:r>
          </a:p>
          <a:p>
            <a:r>
              <a:rPr lang="en-US" dirty="0"/>
              <a:t>Why IBR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15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robust;</a:t>
            </a:r>
          </a:p>
          <a:p>
            <a:r>
              <a:rPr lang="en-US" dirty="0"/>
              <a:t>Less figures.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919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57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30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define QFI and the relationship with precision.</a:t>
            </a:r>
          </a:p>
          <a:p>
            <a:r>
              <a:rPr lang="en-US" dirty="0"/>
              <a:t>Two pages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510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of squeezing ratio; clarify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27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Citations;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56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S: Total spin;</a:t>
            </a:r>
          </a:p>
          <a:p>
            <a:r>
              <a:rPr lang="en-US" dirty="0" err="1"/>
              <a:t>Diaognize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648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826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x-axis is not working;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12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1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5826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0" y="6311900"/>
            <a:ext cx="1712913" cy="2905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33086-CE5C-43A2-AFC6-B149E37CEABC}" type="datetimeFigureOut">
              <a:rPr lang="en-US" altLang="zh-CN"/>
              <a:pPr>
                <a:defRPr/>
              </a:pPr>
              <a:t>6/2/2023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16763" y="6323013"/>
            <a:ext cx="1616075" cy="2905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19BC-9B4D-49F0-A82F-FD0EF74421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47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70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hiyaohu@mit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1.gif"/><Relationship Id="rId10" Type="http://schemas.openxmlformats.org/officeDocument/2006/relationships/image" Target="../media/image45.jp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8.png"/><Relationship Id="rId4" Type="http://schemas.openxmlformats.org/officeDocument/2006/relationships/image" Target="../media/image7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106.png"/><Relationship Id="rId7" Type="http://schemas.openxmlformats.org/officeDocument/2006/relationships/image" Target="../media/image79.png"/><Relationship Id="rId12" Type="http://schemas.openxmlformats.org/officeDocument/2006/relationships/image" Target="../media/image8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3.emf"/><Relationship Id="rId5" Type="http://schemas.openxmlformats.org/officeDocument/2006/relationships/image" Target="../media/image76.png"/><Relationship Id="rId10" Type="http://schemas.openxmlformats.org/officeDocument/2006/relationships/image" Target="../media/image82.emf"/><Relationship Id="rId4" Type="http://schemas.openxmlformats.org/officeDocument/2006/relationships/image" Target="../media/image107.png"/><Relationship Id="rId9" Type="http://schemas.openxmlformats.org/officeDocument/2006/relationships/image" Target="../media/image8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68527" y="4206404"/>
            <a:ext cx="2406941" cy="1563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Zhiyao Hu</a:t>
            </a: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Jun 2</a:t>
            </a:r>
            <a:r>
              <a:rPr lang="en-US" altLang="zh-CN" sz="2200" b="1" baseline="30000" dirty="0">
                <a:solidFill>
                  <a:srgbClr val="B8331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zh-CN" sz="2200" b="1" dirty="0">
                <a:solidFill>
                  <a:srgbClr val="B8331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2023</a:t>
            </a: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zhiyaohu@mit.edu</a:t>
            </a:r>
            <a:endParaRPr lang="en-US" altLang="zh-CN" sz="2200" b="1" dirty="0">
              <a:solidFill>
                <a:srgbClr val="B83314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3953" y="2177388"/>
            <a:ext cx="7916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Sensing with Ultracold Atoms and NV Center</a:t>
            </a:r>
            <a:endParaRPr lang="zh-CN" alt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98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Sensing with Spin Squeezed State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45960D-1756-73DF-3764-BE46BBF342AC}"/>
                  </a:ext>
                </a:extLst>
              </p:cNvPr>
              <p:cNvSpPr txBox="1"/>
              <p:nvPr/>
            </p:nvSpPr>
            <p:spPr>
              <a:xfrm>
                <a:off x="307273" y="676396"/>
                <a:ext cx="42647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𝑂𝐴𝑇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~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45960D-1756-73DF-3764-BE46BBF34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73" y="676396"/>
                <a:ext cx="426472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D58BE64-399D-B1DA-5C00-D5C8B264E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98" y="1478864"/>
            <a:ext cx="7742601" cy="3261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CB22DD-B66E-C97B-210B-52593DC40502}"/>
              </a:ext>
            </a:extLst>
          </p:cNvPr>
          <p:cNvSpPr txBox="1"/>
          <p:nvPr/>
        </p:nvSpPr>
        <p:spPr>
          <a:xfrm>
            <a:off x="300788" y="6058968"/>
            <a:ext cx="4578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Ref: </a:t>
            </a:r>
            <a:r>
              <a:rPr lang="en-US" altLang="zh-C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Long-Gang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Huang</a:t>
            </a:r>
            <a:r>
              <a:rPr lang="en-US" altLang="zh-C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PhD thesis.</a:t>
            </a:r>
          </a:p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PRL 107,013601(2011)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3BB1CA-472A-07C1-21E4-920D778CD0A5}"/>
                  </a:ext>
                </a:extLst>
              </p:cNvPr>
              <p:cNvSpPr txBox="1"/>
              <p:nvPr/>
            </p:nvSpPr>
            <p:spPr>
              <a:xfrm>
                <a:off x="457667" y="1006935"/>
                <a:ext cx="4264727" cy="477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min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∝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3BB1CA-472A-07C1-21E4-920D778CD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67" y="1006935"/>
                <a:ext cx="4264727" cy="477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9DE76C-ABEE-3ECF-BF72-D58B8D47CC65}"/>
                  </a:ext>
                </a:extLst>
              </p:cNvPr>
              <p:cNvSpPr txBox="1"/>
              <p:nvPr/>
            </p:nvSpPr>
            <p:spPr>
              <a:xfrm>
                <a:off x="4584970" y="678589"/>
                <a:ext cx="4264727" cy="807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𝑇𝐴𝑇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𝑦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min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∝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9DE76C-ABEE-3ECF-BF72-D58B8D47C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970" y="678589"/>
                <a:ext cx="4264727" cy="807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98B4F8-7875-6251-0F29-53BC9C7877BD}"/>
                  </a:ext>
                </a:extLst>
              </p:cNvPr>
              <p:cNvSpPr txBox="1"/>
              <p:nvPr/>
            </p:nvSpPr>
            <p:spPr>
              <a:xfrm>
                <a:off x="1137366" y="1816807"/>
                <a:ext cx="166667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98B4F8-7875-6251-0F29-53BC9C787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66" y="1816807"/>
                <a:ext cx="1666673" cy="323165"/>
              </a:xfrm>
              <a:prstGeom prst="rect">
                <a:avLst/>
              </a:prstGeom>
              <a:blipFill>
                <a:blip r:embed="rId7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9637F0-746C-C91E-7B16-DBCC2CC97327}"/>
                  </a:ext>
                </a:extLst>
              </p:cNvPr>
              <p:cNvSpPr txBox="1"/>
              <p:nvPr/>
            </p:nvSpPr>
            <p:spPr>
              <a:xfrm>
                <a:off x="307273" y="2910727"/>
                <a:ext cx="1666673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r>
                        <a:rPr lang="en-US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9637F0-746C-C91E-7B16-DBCC2CC9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73" y="2910727"/>
                <a:ext cx="1666673" cy="323165"/>
              </a:xfrm>
              <a:prstGeom prst="rect">
                <a:avLst/>
              </a:prstGeom>
              <a:blipFill>
                <a:blip r:embed="rId8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48A5E23-D75E-3E4E-D9AC-D65972458570}"/>
              </a:ext>
            </a:extLst>
          </p:cNvPr>
          <p:cNvSpPr txBox="1"/>
          <p:nvPr/>
        </p:nvSpPr>
        <p:spPr>
          <a:xfrm>
            <a:off x="363474" y="4740511"/>
            <a:ext cx="8417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remained unsolved: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[1]How’s the performance of arbitrary quadratic collective-spin interaction?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[2]How to generate Squeezed Spin State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Heisenberg-limited noise reduction?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(There are only a few studies about transforming OAT to TAT) </a:t>
            </a:r>
          </a:p>
        </p:txBody>
      </p:sp>
    </p:spTree>
    <p:extLst>
      <p:ext uri="{BB962C8B-B14F-4D97-AF65-F5344CB8AC3E}">
        <p14:creationId xmlns:p14="http://schemas.microsoft.com/office/powerpoint/2010/main" val="52829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 Squeezing with Arbitrary Quadratic Collective-Spin Interaction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/>
              <p:nvPr/>
            </p:nvSpPr>
            <p:spPr>
              <a:xfrm>
                <a:off x="226979" y="778213"/>
                <a:ext cx="4403387" cy="530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System Model: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                                    </m:t>
                    </m:r>
                  </m:oMath>
                </a14:m>
                <a:endParaRPr lang="en-US" altLang="zh-CN" b="0" i="0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&lt;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𝛼𝛽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lit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𝛽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     (3)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the Pauli operator of the j-</a:t>
                </a:r>
                <a:r>
                  <a:rPr lang="en-US" altLang="zh-CN" dirty="0" err="1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spin. </a:t>
                </a:r>
              </a:p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∈{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interaction strength between two spins.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𝑖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ℏ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𝛽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𝛼𝛽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Diagonalize to</a:t>
                </a:r>
                <a:endParaRPr lang="en-US" altLang="zh-CN" b="0" i="0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𝐿𝑀𝐺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     (4)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Optimal initial state: Coherent Spin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𝑠𝑖𝑛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𝑐𝑜𝑠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with the highest squeezing ratio and fastest squeezing time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9" y="778213"/>
                <a:ext cx="4403387" cy="5301451"/>
              </a:xfrm>
              <a:prstGeom prst="rect">
                <a:avLst/>
              </a:prstGeom>
              <a:blipFill>
                <a:blip r:embed="rId3"/>
                <a:stretch>
                  <a:fillRect l="-1107" t="-806" r="-1936" b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956B5B-1FDD-3BE9-0361-32947A040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593" y="676396"/>
            <a:ext cx="3605467" cy="3091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77D8B-3FE2-1B06-F9F0-C5126F603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593" y="3768323"/>
            <a:ext cx="3605467" cy="30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3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 Squeezing with Arbitrary Quadratic Collective-Spin Interaction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/>
              <p:nvPr/>
            </p:nvSpPr>
            <p:spPr>
              <a:xfrm>
                <a:off x="226979" y="778213"/>
                <a:ext cx="8793804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System Model:                            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𝐿𝑀𝐺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𝛾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9" y="778213"/>
                <a:ext cx="8793804" cy="396775"/>
              </a:xfrm>
              <a:prstGeom prst="rect">
                <a:avLst/>
              </a:prstGeom>
              <a:blipFill>
                <a:blip r:embed="rId3"/>
                <a:stretch>
                  <a:fillRect l="-554" t="-9231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4689E90-F526-37E3-7D09-D0F292A5E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880" y="2748366"/>
            <a:ext cx="4480120" cy="3574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DEC642-1280-DF8B-02EB-3CDB7D4B164F}"/>
                  </a:ext>
                </a:extLst>
              </p:cNvPr>
              <p:cNvSpPr txBox="1"/>
              <p:nvPr/>
            </p:nvSpPr>
            <p:spPr>
              <a:xfrm>
                <a:off x="5150411" y="1755501"/>
                <a:ext cx="37601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Minimum squeezing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 a function of initial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𝜙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Optimal initial state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DEC642-1280-DF8B-02EB-3CDB7D4B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411" y="1755501"/>
                <a:ext cx="3760125" cy="923330"/>
              </a:xfrm>
              <a:prstGeom prst="rect">
                <a:avLst/>
              </a:prstGeom>
              <a:blipFill>
                <a:blip r:embed="rId5"/>
                <a:stretch>
                  <a:fillRect l="-1459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2A4603D-1D9B-C8F4-DD91-5313E9124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48366"/>
            <a:ext cx="4689330" cy="3404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7C7AF-77DD-EA73-E886-140A93FE417F}"/>
                  </a:ext>
                </a:extLst>
              </p:cNvPr>
              <p:cNvSpPr txBox="1"/>
              <p:nvPr/>
            </p:nvSpPr>
            <p:spPr>
              <a:xfrm>
                <a:off x="233464" y="1755501"/>
                <a:ext cx="43904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Time evolution of the squeezing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=0.25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with different initial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7C7AF-77DD-EA73-E886-140A93FE4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64" y="1755501"/>
                <a:ext cx="4390417" cy="646331"/>
              </a:xfrm>
              <a:prstGeom prst="rect">
                <a:avLst/>
              </a:prstGeom>
              <a:blipFill>
                <a:blip r:embed="rId7"/>
                <a:stretch>
                  <a:fillRect l="-1110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54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 Squeezing with Arbitrary Quadratic Collective-Spin Interaction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/>
              <p:nvPr/>
            </p:nvSpPr>
            <p:spPr>
              <a:xfrm>
                <a:off x="226979" y="676397"/>
                <a:ext cx="3378545" cy="2489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 to generate TAT interaction?</a:t>
                </a:r>
              </a:p>
              <a:p>
                <a:r>
                  <a:rPr lang="en-US" altLang="zh-CN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Floquet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Driving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Four parts: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(1): Evolve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(2):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pulse along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axis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(3): Evolve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(4):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pulse along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axis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en-US" altLang="zh-CN" b="0" dirty="0"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∈{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endPara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9" y="676397"/>
                <a:ext cx="3378545" cy="2489143"/>
              </a:xfrm>
              <a:prstGeom prst="rect">
                <a:avLst/>
              </a:prstGeom>
              <a:blipFill>
                <a:blip r:embed="rId3"/>
                <a:stretch>
                  <a:fillRect l="-1444" t="-1471" b="-3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361454-5873-A093-4666-43D846FF3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558" y="676397"/>
            <a:ext cx="5032442" cy="2324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75F7ED-C291-D76F-D505-79C4E08A0906}"/>
                  </a:ext>
                </a:extLst>
              </p:cNvPr>
              <p:cNvSpPr txBox="1"/>
              <p:nvPr/>
            </p:nvSpPr>
            <p:spPr>
              <a:xfrm>
                <a:off x="51881" y="3103176"/>
                <a:ext cx="9092119" cy="3952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 transform LMG to TAT via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z-axis pulse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b="0" i="1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𝐿𝑀𝐺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𝐿𝑀𝐺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𝑜𝑟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 (6)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Similarly, to transform LMG to TAT via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y-axis pulse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𝐿𝑀𝐺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𝑌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𝐿𝑀𝐺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𝑌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 (8)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𝑜𝑟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 (9)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75F7ED-C291-D76F-D505-79C4E08A0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" y="3103176"/>
                <a:ext cx="9092119" cy="3952749"/>
              </a:xfrm>
              <a:prstGeom prst="rect">
                <a:avLst/>
              </a:prstGeom>
              <a:blipFill>
                <a:blip r:embed="rId5"/>
                <a:stretch>
                  <a:fillRect l="-604" t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38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 Squeezing with Arbitrary Quadratic Collective-Spin Interaction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/>
              <p:nvPr/>
            </p:nvSpPr>
            <p:spPr>
              <a:xfrm>
                <a:off x="226979" y="676397"/>
                <a:ext cx="3378545" cy="2489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 to generate TAT interaction?</a:t>
                </a:r>
              </a:p>
              <a:p>
                <a:r>
                  <a:rPr lang="en-US" altLang="zh-CN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Floquet</a:t>
                </a:r>
                <a:r>
                  <a:rPr lang="en-US" altLang="zh-CN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Driving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Four parts: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(1): Evolve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(2):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pulse along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axis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(3): Evolve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(4):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pulse along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axis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Here</a:t>
                </a:r>
                <a:r>
                  <a:rPr lang="en-US" altLang="zh-CN" b="0" dirty="0"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∈{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endPara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9" y="676397"/>
                <a:ext cx="3378545" cy="2489143"/>
              </a:xfrm>
              <a:prstGeom prst="rect">
                <a:avLst/>
              </a:prstGeom>
              <a:blipFill>
                <a:blip r:embed="rId3"/>
                <a:stretch>
                  <a:fillRect l="-1444" t="-1471" b="-3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361454-5873-A093-4666-43D846FF3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558" y="676397"/>
            <a:ext cx="5032442" cy="2324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75F7ED-C291-D76F-D505-79C4E08A0906}"/>
                  </a:ext>
                </a:extLst>
              </p:cNvPr>
              <p:cNvSpPr txBox="1"/>
              <p:nvPr/>
            </p:nvSpPr>
            <p:spPr>
              <a:xfrm>
                <a:off x="110246" y="3771142"/>
                <a:ext cx="9092119" cy="2178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 transform LMG to TAT via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x-axis pulse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endParaRPr lang="en-US" b="0" i="1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𝐿𝑀𝐺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𝐿𝑀𝐺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𝑜𝑟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&lt;0     (12)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&lt;0.5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it’s impossible to transform the LMG model intro TAT interaction via x-axis pulse.</a:t>
                </a:r>
              </a:p>
              <a:p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75F7ED-C291-D76F-D505-79C4E08A0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46" y="3771142"/>
                <a:ext cx="9092119" cy="2178930"/>
              </a:xfrm>
              <a:prstGeom prst="rect">
                <a:avLst/>
              </a:prstGeom>
              <a:blipFill>
                <a:blip r:embed="rId5"/>
                <a:stretch>
                  <a:fillRect l="-536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499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 Squeezing with Arbitrary Quadratic Collective-Spin Interaction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/>
              <p:nvPr/>
            </p:nvSpPr>
            <p:spPr>
              <a:xfrm>
                <a:off x="226979" y="784698"/>
                <a:ext cx="3378545" cy="2489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 to generate TAT interaction?</a:t>
                </a:r>
              </a:p>
              <a:p>
                <a:r>
                  <a:rPr lang="en-US" altLang="zh-CN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Floquet</a:t>
                </a:r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Driving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Each period is made up by four parts.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(1): Evolve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(2):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pulse along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axis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(3): Evolve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(4):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pulse along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axis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9" y="784698"/>
                <a:ext cx="3378545" cy="2489143"/>
              </a:xfrm>
              <a:prstGeom prst="rect">
                <a:avLst/>
              </a:prstGeom>
              <a:blipFill>
                <a:blip r:embed="rId3"/>
                <a:stretch>
                  <a:fillRect l="-1444" t="-147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9822DCD-97E5-DCAA-CC93-C7A689691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532" y="3429000"/>
            <a:ext cx="5581468" cy="2814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F0533-0E8E-A159-EACB-A8BF100DD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532" y="784700"/>
            <a:ext cx="5600252" cy="264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175901-E3CE-FE20-60F6-0C144A9FB7C8}"/>
                  </a:ext>
                </a:extLst>
              </p:cNvPr>
              <p:cNvSpPr txBox="1"/>
              <p:nvPr/>
            </p:nvSpPr>
            <p:spPr>
              <a:xfrm>
                <a:off x="-557083" y="3313912"/>
                <a:ext cx="4578484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𝑇𝐴𝑇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175901-E3CE-FE20-60F6-0C144A9F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7083" y="3313912"/>
                <a:ext cx="4578484" cy="629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D9201-EC4D-661A-DCF4-6D6B8973B233}"/>
                  </a:ext>
                </a:extLst>
              </p:cNvPr>
              <p:cNvSpPr txBox="1"/>
              <p:nvPr/>
            </p:nvSpPr>
            <p:spPr>
              <a:xfrm>
                <a:off x="141686" y="3834100"/>
                <a:ext cx="3180945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𝑇𝐴𝑇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D9201-EC4D-661A-DCF4-6D6B8973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86" y="3834100"/>
                <a:ext cx="3180945" cy="629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BC260B-B7EC-CA12-AEFA-994D4F3D625F}"/>
                  </a:ext>
                </a:extLst>
              </p:cNvPr>
              <p:cNvSpPr txBox="1"/>
              <p:nvPr/>
            </p:nvSpPr>
            <p:spPr>
              <a:xfrm>
                <a:off x="4455268" y="846730"/>
                <a:ext cx="25421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=100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BC260B-B7EC-CA12-AEFA-994D4F3D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68" y="846730"/>
                <a:ext cx="254216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06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 Squeezing with Arbitrary Quadratic Collective-Spin Interaction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/>
              <p:nvPr/>
            </p:nvSpPr>
            <p:spPr>
              <a:xfrm>
                <a:off x="226978" y="778212"/>
                <a:ext cx="418289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Noise Analysis: </a:t>
                </a:r>
              </a:p>
              <a:p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Gaussian stochastic noise with different ranges.</a:t>
                </a:r>
              </a:p>
              <a:p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External: Imperfect pulse</a:t>
                </a:r>
              </a:p>
              <a:p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Pulse separation: (a), 10%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Pulse area: </a:t>
                </a:r>
                <a:r>
                  <a:rPr lang="en-US" altLang="zh-CN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(b), 0.02%</a:t>
                </a:r>
                <a:endParaRPr lang="en-US" altLang="zh-CN" dirty="0">
                  <a:solidFill>
                    <a:srgbClr val="7030A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Phase stability: (f), 0.1%</a:t>
                </a:r>
              </a:p>
              <a:p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Internal: Inhomogeneous of ensemble</a:t>
                </a:r>
              </a:p>
              <a:p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Anisotropic parameter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(c), 0.01%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Interaction strength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𝜒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(d), 1%</a:t>
                </a:r>
              </a:p>
              <a:p>
                <a:r>
                  <a:rPr lang="en-US" altLang="zh-CN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Atom number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(e), 0.01%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8" y="778212"/>
                <a:ext cx="4182894" cy="4524315"/>
              </a:xfrm>
              <a:prstGeom prst="rect">
                <a:avLst/>
              </a:prstGeom>
              <a:blipFill>
                <a:blip r:embed="rId3"/>
                <a:stretch>
                  <a:fillRect l="-1166" t="-943" b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ABA8E59-25A4-DF58-6B42-AB091D4E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261" y="681820"/>
            <a:ext cx="4902740" cy="617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Generation of Cat Type States via </a:t>
            </a:r>
            <a:r>
              <a:rPr lang="en-US" altLang="zh-CN" sz="20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Floquet</a:t>
            </a: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Engineering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FF4F0E-1832-6243-0923-4B02A6375DFD}"/>
                  </a:ext>
                </a:extLst>
              </p:cNvPr>
              <p:cNvSpPr txBox="1"/>
              <p:nvPr/>
            </p:nvSpPr>
            <p:spPr>
              <a:xfrm>
                <a:off x="249924" y="2199378"/>
                <a:ext cx="4567704" cy="1181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7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1700" dirty="0"/>
                  <a:t>) is the </a:t>
                </a:r>
                <a:r>
                  <a:rPr lang="en-US" altLang="zh-CN" sz="1700" dirty="0"/>
                  <a:t>Quantum Fisher Information for g, which set the highest bound for estimating it. The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7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17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7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7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1700" dirty="0"/>
                  <a:t>), the higher precision we could reach.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FF4F0E-1832-6243-0923-4B02A6375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24" y="2199378"/>
                <a:ext cx="4567704" cy="1181477"/>
              </a:xfrm>
              <a:prstGeom prst="rect">
                <a:avLst/>
              </a:prstGeom>
              <a:blipFill>
                <a:blip r:embed="rId3"/>
                <a:stretch>
                  <a:fillRect l="-935" t="-2062" r="-668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A7761-08CA-C0BC-7900-FA79F3C3D403}"/>
                  </a:ext>
                </a:extLst>
              </p:cNvPr>
              <p:cNvSpPr txBox="1"/>
              <p:nvPr/>
            </p:nvSpPr>
            <p:spPr>
              <a:xfrm>
                <a:off x="302275" y="1190976"/>
                <a:ext cx="2032362" cy="724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min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A7761-08CA-C0BC-7900-FA79F3C3D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5" y="1190976"/>
                <a:ext cx="2032362" cy="724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B82103E-D3C8-53EF-8CF2-AD0E68B11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266" y="721742"/>
            <a:ext cx="3230385" cy="303361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5548D31-435C-DE91-C99D-3EF448EF2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3094" y="3879613"/>
            <a:ext cx="4572000" cy="2886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EB1D24-034A-EE34-79C0-4A4B61F413C0}"/>
                  </a:ext>
                </a:extLst>
              </p:cNvPr>
              <p:cNvSpPr txBox="1"/>
              <p:nvPr/>
            </p:nvSpPr>
            <p:spPr>
              <a:xfrm>
                <a:off x="302275" y="845275"/>
                <a:ext cx="4578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𝑂𝐴𝑇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EB1D24-034A-EE34-79C0-4A4B61F41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75" y="845275"/>
                <a:ext cx="4578484" cy="369332"/>
              </a:xfrm>
              <a:prstGeom prst="rect">
                <a:avLst/>
              </a:prstGeom>
              <a:blipFill>
                <a:blip r:embed="rId8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C04278-78FA-0DC9-3520-9D713EA09826}"/>
                  </a:ext>
                </a:extLst>
              </p:cNvPr>
              <p:cNvSpPr txBox="1"/>
              <p:nvPr/>
            </p:nvSpPr>
            <p:spPr>
              <a:xfrm>
                <a:off x="2334637" y="1418116"/>
                <a:ext cx="35748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𝑄𝐹𝐼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max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Pure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State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C04278-78FA-0DC9-3520-9D713EA09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637" y="1418116"/>
                <a:ext cx="3574876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8DF3B071-1926-9BB0-B254-65A895FD73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9" y="3825669"/>
            <a:ext cx="3799104" cy="2849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683E62-BD4C-E005-C393-67CA4C4B445B}"/>
                  </a:ext>
                </a:extLst>
              </p:cNvPr>
              <p:cNvSpPr txBox="1"/>
              <p:nvPr/>
            </p:nvSpPr>
            <p:spPr>
              <a:xfrm>
                <a:off x="2591517" y="3800697"/>
                <a:ext cx="45817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𝑄𝐹𝐼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683E62-BD4C-E005-C393-67CA4C4B4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517" y="3800697"/>
                <a:ext cx="4581726" cy="369332"/>
              </a:xfrm>
              <a:prstGeom prst="rect">
                <a:avLst/>
              </a:prstGeom>
              <a:blipFill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98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Generation of Cat Type States via </a:t>
            </a:r>
            <a:r>
              <a:rPr lang="en-US" altLang="zh-CN" sz="20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Floquet</a:t>
            </a: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Engineering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4F5325-C5B0-F7E7-13D1-0290DE8EAD7A}"/>
                  </a:ext>
                </a:extLst>
              </p:cNvPr>
              <p:cNvSpPr txBox="1"/>
              <p:nvPr/>
            </p:nvSpPr>
            <p:spPr>
              <a:xfrm>
                <a:off x="-418493" y="868080"/>
                <a:ext cx="4578484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𝐶𝐴𝑇</m:t>
                              </m:r>
                            </m:e>
                          </m:d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4F5325-C5B0-F7E7-13D1-0290DE8EA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8493" y="868080"/>
                <a:ext cx="4578484" cy="664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865D15-4937-043C-B230-AC9F20DBDE8D}"/>
                  </a:ext>
                </a:extLst>
              </p:cNvPr>
              <p:cNvSpPr txBox="1"/>
              <p:nvPr/>
            </p:nvSpPr>
            <p:spPr>
              <a:xfrm>
                <a:off x="388151" y="3467487"/>
                <a:ext cx="4850858" cy="450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Parity</a:t>
                </a:r>
                <a:r>
                  <a:rPr kumimoji="1" lang="en-US" altLang="zh-CN" sz="1800" dirty="0"/>
                  <a:t>:</a:t>
                </a:r>
                <a:r>
                  <a:rPr kumimoji="1" lang="zh-CN" altLang="en-US" sz="1800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1" lang="el-GR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</m:acc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nary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d>
                          <m:dPr>
                            <m:begChr m:val="|"/>
                            <m:endChr m:val=""/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</m:d>
                        <m:d>
                          <m:dPr>
                            <m:begChr m:val=""/>
                            <m:endChr m:val="|"/>
                            <m:ctrlPr>
                              <a:rPr kumimoji="1"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"/>
                                <m:ctrlPr>
                                  <a:rPr kumimoji="1" lang="en-US" altLang="zh-CN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865D15-4937-043C-B230-AC9F20DBD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51" y="3467487"/>
                <a:ext cx="4850858" cy="450701"/>
              </a:xfrm>
              <a:prstGeom prst="rect">
                <a:avLst/>
              </a:prstGeom>
              <a:blipFill>
                <a:blip r:embed="rId4"/>
                <a:stretch>
                  <a:fillRect l="-1132" t="-86486" r="-1384" b="-145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69F665F2-9268-55A4-39E8-4AB8D590A2EA}"/>
                  </a:ext>
                </a:extLst>
              </p:cNvPr>
              <p:cNvSpPr txBox="1"/>
              <p:nvPr/>
            </p:nvSpPr>
            <p:spPr>
              <a:xfrm>
                <a:off x="519135" y="4089000"/>
                <a:ext cx="3835409" cy="469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|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𝐶𝐴𝑇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kumimoji="1" lang="el-GR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l-GR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l-GR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l-GR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acc>
                        <m:accPr>
                          <m:chr m:val="̂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</m:acc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kumimoji="1" lang="el-GR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l-GR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kumimoji="1" lang="el-GR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kumimoji="1" lang="el-GR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𝐶𝐴𝑇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9" name="文本框 6">
                <a:extLst>
                  <a:ext uri="{FF2B5EF4-FFF2-40B4-BE49-F238E27FC236}">
                    <a16:creationId xmlns:a16="http://schemas.microsoft.com/office/drawing/2014/main" id="{69F665F2-9268-55A4-39E8-4AB8D590A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35" y="4089000"/>
                <a:ext cx="3835409" cy="469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3F0B48A8-B7CA-E49E-AB20-CF862C043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156" y="4061811"/>
            <a:ext cx="3854268" cy="23446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FCD378-67FD-B188-B130-32C8A3385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1963" y="676397"/>
            <a:ext cx="3390850" cy="3022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A94E8-5E2D-F0BF-8BD3-D1C4A25B6962}"/>
              </a:ext>
            </a:extLst>
          </p:cNvPr>
          <p:cNvSpPr txBox="1"/>
          <p:nvPr/>
        </p:nvSpPr>
        <p:spPr>
          <a:xfrm>
            <a:off x="440988" y="6305665"/>
            <a:ext cx="801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Ref: Science 365 570-574 (2019)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56FE3-7D89-EE27-F32C-52F147B02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8" y="1488486"/>
            <a:ext cx="5016069" cy="193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6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Generation of Cat Type States via </a:t>
            </a:r>
            <a:r>
              <a:rPr lang="en-US" altLang="zh-CN" sz="20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Floquet</a:t>
            </a: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Engineering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4F5325-C5B0-F7E7-13D1-0290DE8EAD7A}"/>
                  </a:ext>
                </a:extLst>
              </p:cNvPr>
              <p:cNvSpPr txBox="1"/>
              <p:nvPr/>
            </p:nvSpPr>
            <p:spPr>
              <a:xfrm>
                <a:off x="2433152" y="805055"/>
                <a:ext cx="4578484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𝐶𝐴𝑇</m:t>
                              </m:r>
                            </m:e>
                          </m:d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↑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↓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⨂</m:t>
                              </m:r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4F5325-C5B0-F7E7-13D1-0290DE8EA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152" y="805055"/>
                <a:ext cx="4578484" cy="664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8">
                <a:extLst>
                  <a:ext uri="{FF2B5EF4-FFF2-40B4-BE49-F238E27FC236}">
                    <a16:creationId xmlns:a16="http://schemas.microsoft.com/office/drawing/2014/main" id="{055F9A3F-0B71-4B42-8411-3FCBDCD9DB92}"/>
                  </a:ext>
                </a:extLst>
              </p:cNvPr>
              <p:cNvSpPr txBox="1"/>
              <p:nvPr/>
            </p:nvSpPr>
            <p:spPr>
              <a:xfrm>
                <a:off x="369640" y="3725614"/>
                <a:ext cx="6979859" cy="396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Describe how a state have similar performance as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kumimoji="1" lang="en-US" altLang="zh-CN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8">
                <a:extLst>
                  <a:ext uri="{FF2B5EF4-FFF2-40B4-BE49-F238E27FC236}">
                    <a16:creationId xmlns:a16="http://schemas.microsoft.com/office/drawing/2014/main" id="{055F9A3F-0B71-4B42-8411-3FCBDCD9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40" y="3725614"/>
                <a:ext cx="6979859" cy="396327"/>
              </a:xfrm>
              <a:prstGeom prst="rect">
                <a:avLst/>
              </a:prstGeom>
              <a:blipFill>
                <a:blip r:embed="rId4"/>
                <a:stretch>
                  <a:fillRect t="-104615" b="-17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3">
                <a:extLst>
                  <a:ext uri="{FF2B5EF4-FFF2-40B4-BE49-F238E27FC236}">
                    <a16:creationId xmlns:a16="http://schemas.microsoft.com/office/drawing/2014/main" id="{44870956-FEDD-BA70-3FF2-A9456317F1D3}"/>
                  </a:ext>
                </a:extLst>
              </p:cNvPr>
              <p:cNvSpPr txBox="1"/>
              <p:nvPr/>
            </p:nvSpPr>
            <p:spPr>
              <a:xfrm>
                <a:off x="6425850" y="3129970"/>
                <a:ext cx="1377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kumimoji="1"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6" name="文本框 13">
                <a:extLst>
                  <a:ext uri="{FF2B5EF4-FFF2-40B4-BE49-F238E27FC236}">
                    <a16:creationId xmlns:a16="http://schemas.microsoft.com/office/drawing/2014/main" id="{44870956-FEDD-BA70-3FF2-A9456317F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850" y="3129970"/>
                <a:ext cx="13772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4">
                <a:extLst>
                  <a:ext uri="{FF2B5EF4-FFF2-40B4-BE49-F238E27FC236}">
                    <a16:creationId xmlns:a16="http://schemas.microsoft.com/office/drawing/2014/main" id="{2394E3E4-AED5-EF24-AC96-F41C2871A99C}"/>
                  </a:ext>
                </a:extLst>
              </p:cNvPr>
              <p:cNvSpPr txBox="1"/>
              <p:nvPr/>
            </p:nvSpPr>
            <p:spPr>
              <a:xfrm>
                <a:off x="305232" y="4196535"/>
                <a:ext cx="8283089" cy="950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ea typeface="PingFang SC" panose="020B0400000000000000" pitchFamily="34" charset="-122"/>
                  </a:rPr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ad>
                      <m:radPr>
                        <m:degHide m:val="on"/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kumimoji="1" lang="en-US" altLang="zh-CN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zh-CN" dirty="0">
                  <a:latin typeface="PingFang SC" panose="020B0400000000000000" pitchFamily="34" charset="-122"/>
                  <a:ea typeface="Cambria Math" panose="02040503050406030204" pitchFamily="18" charset="0"/>
                </a:endParaRPr>
              </a:p>
              <a:p>
                <a:pPr algn="ctr"/>
                <a:r>
                  <a:rPr kumimoji="1" lang="en-US" altLang="zh-CN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For</a:t>
                </a:r>
                <a:r>
                  <a:rPr kumimoji="1" lang="el-GR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CN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  <a:p>
                <a:pPr algn="ctr"/>
                <a:endParaRPr kumimoji="1"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7" name="文本框 14">
                <a:extLst>
                  <a:ext uri="{FF2B5EF4-FFF2-40B4-BE49-F238E27FC236}">
                    <a16:creationId xmlns:a16="http://schemas.microsoft.com/office/drawing/2014/main" id="{2394E3E4-AED5-EF24-AC96-F41C2871A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2" y="4196535"/>
                <a:ext cx="8283089" cy="950325"/>
              </a:xfrm>
              <a:prstGeom prst="rect">
                <a:avLst/>
              </a:prstGeom>
              <a:blipFill>
                <a:blip r:embed="rId6"/>
                <a:stretch>
                  <a:fillRect t="-42949" b="-42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7">
                <a:extLst>
                  <a:ext uri="{FF2B5EF4-FFF2-40B4-BE49-F238E27FC236}">
                    <a16:creationId xmlns:a16="http://schemas.microsoft.com/office/drawing/2014/main" id="{835A308F-E374-C193-2BB8-C6CD83639D4C}"/>
                  </a:ext>
                </a:extLst>
              </p:cNvPr>
              <p:cNvSpPr txBox="1"/>
              <p:nvPr/>
            </p:nvSpPr>
            <p:spPr>
              <a:xfrm>
                <a:off x="1470280" y="5373172"/>
                <a:ext cx="5952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For</a:t>
                </a:r>
                <a:r>
                  <a:rPr kumimoji="1" lang="el-GR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)/2</m:t>
                    </m:r>
                  </m:oMath>
                </a14:m>
                <a:r>
                  <a:rPr kumimoji="1" lang="en-US" altLang="zh-CN" dirty="0"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en-US" altLang="zh-CN" dirty="0"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0" name="文本框 17">
                <a:extLst>
                  <a:ext uri="{FF2B5EF4-FFF2-40B4-BE49-F238E27FC236}">
                    <a16:creationId xmlns:a16="http://schemas.microsoft.com/office/drawing/2014/main" id="{835A308F-E374-C193-2BB8-C6CD83639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80" y="5373172"/>
                <a:ext cx="5952994" cy="369332"/>
              </a:xfrm>
              <a:prstGeom prst="rect">
                <a:avLst/>
              </a:prstGeom>
              <a:blipFill>
                <a:blip r:embed="rId7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1585314-594D-ABD4-9514-55953E5EBE83}"/>
              </a:ext>
            </a:extLst>
          </p:cNvPr>
          <p:cNvSpPr txBox="1"/>
          <p:nvPr/>
        </p:nvSpPr>
        <p:spPr>
          <a:xfrm>
            <a:off x="440988" y="6195129"/>
            <a:ext cx="801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Ref: PRA 67, 013607 (2003)</a:t>
            </a:r>
          </a:p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 94,062125(2016)</a:t>
            </a:r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73876153-2A41-01FE-2921-9ABB42F2BFC3}"/>
              </a:ext>
            </a:extLst>
          </p:cNvPr>
          <p:cNvSpPr txBox="1"/>
          <p:nvPr/>
        </p:nvSpPr>
        <p:spPr>
          <a:xfrm>
            <a:off x="410007" y="925612"/>
            <a:ext cx="24158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Catness</a:t>
            </a:r>
            <a:r>
              <a:rPr kumimoji="1" lang="en-US" altLang="zh-CN" sz="2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fidelity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9ACAE9-FD96-EACC-2915-491DC213326E}"/>
                  </a:ext>
                </a:extLst>
              </p:cNvPr>
              <p:cNvSpPr txBox="1"/>
              <p:nvPr/>
            </p:nvSpPr>
            <p:spPr>
              <a:xfrm>
                <a:off x="227950" y="1436819"/>
                <a:ext cx="2205202" cy="794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9ACAE9-FD96-EACC-2915-491DC213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0" y="1436819"/>
                <a:ext cx="2205202" cy="7949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3091A7-80ED-722C-57DE-DCB12320EEC9}"/>
                  </a:ext>
                </a:extLst>
              </p:cNvPr>
              <p:cNvSpPr txBox="1"/>
              <p:nvPr/>
            </p:nvSpPr>
            <p:spPr>
              <a:xfrm>
                <a:off x="1330551" y="2432733"/>
                <a:ext cx="5571080" cy="1325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⟨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rad>
                        </m:e>
                      </m:nary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3091A7-80ED-722C-57DE-DCB12320E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551" y="2432733"/>
                <a:ext cx="5571080" cy="13252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E65C35-6EE6-67B8-E76C-BBE1DF48D237}"/>
                  </a:ext>
                </a:extLst>
              </p:cNvPr>
              <p:cNvSpPr txBox="1"/>
              <p:nvPr/>
            </p:nvSpPr>
            <p:spPr>
              <a:xfrm>
                <a:off x="397587" y="4962194"/>
                <a:ext cx="86496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Describe how a state have similar performance as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"/>
                        <m:ctrl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E65C35-6EE6-67B8-E76C-BBE1DF48D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87" y="4962194"/>
                <a:ext cx="8649614" cy="369332"/>
              </a:xfrm>
              <a:prstGeom prst="rect">
                <a:avLst/>
              </a:prstGeom>
              <a:blipFill>
                <a:blip r:embed="rId13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E142252-1A2A-9EB4-AACF-A0BA03DF3F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5824" y="1453636"/>
            <a:ext cx="4978656" cy="6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4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2276221" y="3860936"/>
            <a:ext cx="1260000" cy="1260000"/>
            <a:chOff x="1174779" y="3359349"/>
            <a:chExt cx="1800000" cy="1800001"/>
          </a:xfrm>
        </p:grpSpPr>
        <p:grpSp>
          <p:nvGrpSpPr>
            <p:cNvPr id="3" name="组合 2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椭圆 3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683600" y="2570378"/>
            <a:ext cx="576000" cy="576000"/>
            <a:chOff x="1174779" y="3359349"/>
            <a:chExt cx="1800000" cy="1800001"/>
          </a:xfrm>
        </p:grpSpPr>
        <p:grpSp>
          <p:nvGrpSpPr>
            <p:cNvPr id="8" name="组合 7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90AFC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6591" y="2718418"/>
            <a:ext cx="1980000" cy="1980000"/>
            <a:chOff x="6250980" y="3660482"/>
            <a:chExt cx="1800000" cy="1800001"/>
          </a:xfrm>
        </p:grpSpPr>
        <p:sp>
          <p:nvSpPr>
            <p:cNvPr id="13" name="椭圆 12"/>
            <p:cNvSpPr/>
            <p:nvPr/>
          </p:nvSpPr>
          <p:spPr>
            <a:xfrm>
              <a:off x="6250980" y="3660482"/>
              <a:ext cx="1800000" cy="1800000"/>
            </a:xfrm>
            <a:prstGeom prst="ellipse">
              <a:avLst/>
            </a:prstGeom>
            <a:gradFill flip="none" rotWithShape="1">
              <a:gsLst>
                <a:gs pos="0">
                  <a:srgbClr val="E8E7E9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19510690">
              <a:off x="6250980" y="3660483"/>
              <a:ext cx="1800000" cy="180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100000">
                    <a:srgbClr val="E7E4E9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190591" y="2862418"/>
            <a:ext cx="1692000" cy="1692000"/>
          </a:xfrm>
          <a:prstGeom prst="ellipse">
            <a:avLst/>
          </a:prstGeom>
          <a:solidFill>
            <a:srgbClr val="D54A47"/>
          </a:solidFill>
          <a:ln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778122" y="2035413"/>
            <a:ext cx="1044000" cy="1044000"/>
            <a:chOff x="1174779" y="3359349"/>
            <a:chExt cx="1800000" cy="180000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789BB5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375243" y="4151919"/>
            <a:ext cx="648000" cy="648000"/>
            <a:chOff x="1174779" y="3359349"/>
            <a:chExt cx="1800000" cy="1800001"/>
          </a:xfrm>
        </p:grpSpPr>
        <p:grpSp>
          <p:nvGrpSpPr>
            <p:cNvPr id="22" name="组合 21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3437978" y="1987937"/>
            <a:ext cx="542793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Background</a:t>
            </a:r>
          </a:p>
          <a:p>
            <a:pPr marL="457200" indent="-457200">
              <a:buAutoNum type="arabicPeriod"/>
            </a:pPr>
            <a:r>
              <a:rPr lang="en-US" altLang="zh-CN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Squeezing-Enhanced Quantum Sensing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7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 Squeezing with arbitrary quadratic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7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generation of Cat-Like states via Hamiltonian engineering</a:t>
            </a:r>
            <a:endParaRPr lang="en-US" altLang="zh-CN" sz="2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zh-CN" altLang="en-US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2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Control-Enhanced Quantum Sensing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7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Control-enhanced multiparameter estimation under tradeoffs</a:t>
            </a:r>
          </a:p>
          <a:p>
            <a:endParaRPr lang="en-US" altLang="zh-CN" sz="2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026591" y="766867"/>
            <a:ext cx="2534651" cy="707886"/>
          </a:xfrm>
          <a:prstGeom prst="rect">
            <a:avLst/>
          </a:prstGeom>
          <a:noFill/>
        </p:spPr>
        <p:txBody>
          <a:bodyPr wrap="none" lIns="324000" rIns="32400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华文隶书" panose="02010800040101010101" pitchFamily="2" charset="-122"/>
              </a:rPr>
              <a:t>Outline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1528838" y="3336923"/>
            <a:ext cx="1076172" cy="843815"/>
          </a:xfrm>
          <a:custGeom>
            <a:avLst/>
            <a:gdLst>
              <a:gd name="T0" fmla="*/ 1009661 w 2006600"/>
              <a:gd name="T1" fmla="*/ 391160 h 1387475"/>
              <a:gd name="T2" fmla="*/ 1011251 w 2006600"/>
              <a:gd name="T3" fmla="*/ 509270 h 1387475"/>
              <a:gd name="T4" fmla="*/ 1084401 w 2006600"/>
              <a:gd name="T5" fmla="*/ 630555 h 1387475"/>
              <a:gd name="T6" fmla="*/ 1213209 w 2006600"/>
              <a:gd name="T7" fmla="*/ 691833 h 1387475"/>
              <a:gd name="T8" fmla="*/ 1322616 w 2006600"/>
              <a:gd name="T9" fmla="*/ 683895 h 1387475"/>
              <a:gd name="T10" fmla="*/ 1373821 w 2006600"/>
              <a:gd name="T11" fmla="*/ 722948 h 1387475"/>
              <a:gd name="T12" fmla="*/ 1348695 w 2006600"/>
              <a:gd name="T13" fmla="*/ 830580 h 1387475"/>
              <a:gd name="T14" fmla="*/ 1289857 w 2006600"/>
              <a:gd name="T15" fmla="*/ 930276 h 1387475"/>
              <a:gd name="T16" fmla="*/ 1172499 w 2006600"/>
              <a:gd name="T17" fmla="*/ 1024573 h 1387475"/>
              <a:gd name="T18" fmla="*/ 1069135 w 2006600"/>
              <a:gd name="T19" fmla="*/ 1059498 h 1387475"/>
              <a:gd name="T20" fmla="*/ 955912 w 2006600"/>
              <a:gd name="T21" fmla="*/ 1062356 h 1387475"/>
              <a:gd name="T22" fmla="*/ 850321 w 2006600"/>
              <a:gd name="T23" fmla="*/ 1032511 h 1387475"/>
              <a:gd name="T24" fmla="*/ 740914 w 2006600"/>
              <a:gd name="T25" fmla="*/ 956628 h 1387475"/>
              <a:gd name="T26" fmla="*/ 664902 w 2006600"/>
              <a:gd name="T27" fmla="*/ 847408 h 1387475"/>
              <a:gd name="T28" fmla="*/ 634688 w 2006600"/>
              <a:gd name="T29" fmla="*/ 741998 h 1387475"/>
              <a:gd name="T30" fmla="*/ 637550 w 2006600"/>
              <a:gd name="T31" fmla="*/ 628968 h 1387475"/>
              <a:gd name="T32" fmla="*/ 672535 w 2006600"/>
              <a:gd name="T33" fmla="*/ 525780 h 1387475"/>
              <a:gd name="T34" fmla="*/ 767312 w 2006600"/>
              <a:gd name="T35" fmla="*/ 408623 h 1387475"/>
              <a:gd name="T36" fmla="*/ 867178 w 2006600"/>
              <a:gd name="T37" fmla="*/ 349885 h 1387475"/>
              <a:gd name="T38" fmla="*/ 974676 w 2006600"/>
              <a:gd name="T39" fmla="*/ 324803 h 1387475"/>
              <a:gd name="T40" fmla="*/ 889318 w 2006600"/>
              <a:gd name="T41" fmla="*/ 202109 h 1387475"/>
              <a:gd name="T42" fmla="*/ 752158 w 2006600"/>
              <a:gd name="T43" fmla="*/ 256364 h 1387475"/>
              <a:gd name="T44" fmla="*/ 637858 w 2006600"/>
              <a:gd name="T45" fmla="*/ 346155 h 1387475"/>
              <a:gd name="T46" fmla="*/ 553720 w 2006600"/>
              <a:gd name="T47" fmla="*/ 464501 h 1387475"/>
              <a:gd name="T48" fmla="*/ 506412 w 2006600"/>
              <a:gd name="T49" fmla="*/ 604740 h 1387475"/>
              <a:gd name="T50" fmla="*/ 502602 w 2006600"/>
              <a:gd name="T51" fmla="*/ 758304 h 1387475"/>
              <a:gd name="T52" fmla="*/ 543242 w 2006600"/>
              <a:gd name="T53" fmla="*/ 901399 h 1387475"/>
              <a:gd name="T54" fmla="*/ 621665 w 2006600"/>
              <a:gd name="T55" fmla="*/ 1023552 h 1387475"/>
              <a:gd name="T56" fmla="*/ 731203 w 2006600"/>
              <a:gd name="T57" fmla="*/ 1118737 h 1387475"/>
              <a:gd name="T58" fmla="*/ 865188 w 2006600"/>
              <a:gd name="T59" fmla="*/ 1179338 h 1387475"/>
              <a:gd name="T60" fmla="*/ 1016317 w 2006600"/>
              <a:gd name="T61" fmla="*/ 1198058 h 1387475"/>
              <a:gd name="T62" fmla="*/ 1164907 w 2006600"/>
              <a:gd name="T63" fmla="*/ 1171723 h 1387475"/>
              <a:gd name="T64" fmla="*/ 1295400 w 2006600"/>
              <a:gd name="T65" fmla="*/ 1105094 h 1387475"/>
              <a:gd name="T66" fmla="*/ 1400175 w 2006600"/>
              <a:gd name="T67" fmla="*/ 1005150 h 1387475"/>
              <a:gd name="T68" fmla="*/ 1473200 w 2006600"/>
              <a:gd name="T69" fmla="*/ 878554 h 1387475"/>
              <a:gd name="T70" fmla="*/ 1506537 w 2006600"/>
              <a:gd name="T71" fmla="*/ 732605 h 1387475"/>
              <a:gd name="T72" fmla="*/ 1495107 w 2006600"/>
              <a:gd name="T73" fmla="*/ 580309 h 1387475"/>
              <a:gd name="T74" fmla="*/ 1441133 w 2006600"/>
              <a:gd name="T75" fmla="*/ 442926 h 1387475"/>
              <a:gd name="T76" fmla="*/ 1351280 w 2006600"/>
              <a:gd name="T77" fmla="*/ 329022 h 1387475"/>
              <a:gd name="T78" fmla="*/ 1232853 w 2006600"/>
              <a:gd name="T79" fmla="*/ 244625 h 1387475"/>
              <a:gd name="T80" fmla="*/ 1092517 w 2006600"/>
              <a:gd name="T81" fmla="*/ 197349 h 1387475"/>
              <a:gd name="T82" fmla="*/ 1067117 w 2006600"/>
              <a:gd name="T83" fmla="*/ 2221 h 1387475"/>
              <a:gd name="T84" fmla="*/ 1316355 w 2006600"/>
              <a:gd name="T85" fmla="*/ 48227 h 1387475"/>
              <a:gd name="T86" fmla="*/ 1546543 w 2006600"/>
              <a:gd name="T87" fmla="*/ 149440 h 1387475"/>
              <a:gd name="T88" fmla="*/ 1745297 w 2006600"/>
              <a:gd name="T89" fmla="*/ 297611 h 1387475"/>
              <a:gd name="T90" fmla="*/ 1900555 w 2006600"/>
              <a:gd name="T91" fmla="*/ 485442 h 1387475"/>
              <a:gd name="T92" fmla="*/ 2000885 w 2006600"/>
              <a:gd name="T93" fmla="*/ 704684 h 1387475"/>
              <a:gd name="T94" fmla="*/ 1921510 w 2006600"/>
              <a:gd name="T95" fmla="*/ 911552 h 1387475"/>
              <a:gd name="T96" fmla="*/ 1774507 w 2006600"/>
              <a:gd name="T97" fmla="*/ 1088913 h 1387475"/>
              <a:gd name="T98" fmla="*/ 1582103 w 2006600"/>
              <a:gd name="T99" fmla="*/ 1231055 h 1387475"/>
              <a:gd name="T100" fmla="*/ 1356677 w 2006600"/>
              <a:gd name="T101" fmla="*/ 1331316 h 1387475"/>
              <a:gd name="T102" fmla="*/ 1109345 w 2006600"/>
              <a:gd name="T103" fmla="*/ 1382399 h 1387475"/>
              <a:gd name="T104" fmla="*/ 852805 w 2006600"/>
              <a:gd name="T105" fmla="*/ 1377639 h 1387475"/>
              <a:gd name="T106" fmla="*/ 611187 w 2006600"/>
              <a:gd name="T107" fmla="*/ 1317990 h 1387475"/>
              <a:gd name="T108" fmla="*/ 397510 w 2006600"/>
              <a:gd name="T109" fmla="*/ 1210114 h 1387475"/>
              <a:gd name="T110" fmla="*/ 216852 w 2006600"/>
              <a:gd name="T111" fmla="*/ 1061309 h 1387475"/>
              <a:gd name="T112" fmla="*/ 75882 w 2006600"/>
              <a:gd name="T113" fmla="*/ 879189 h 1387475"/>
              <a:gd name="T114" fmla="*/ 22225 w 2006600"/>
              <a:gd name="T115" fmla="*/ 666610 h 1387475"/>
              <a:gd name="T116" fmla="*/ 140970 w 2006600"/>
              <a:gd name="T117" fmla="*/ 451810 h 1387475"/>
              <a:gd name="T118" fmla="*/ 302260 w 2006600"/>
              <a:gd name="T119" fmla="*/ 270324 h 1387475"/>
              <a:gd name="T120" fmla="*/ 500380 w 2006600"/>
              <a:gd name="T121" fmla="*/ 128817 h 1387475"/>
              <a:gd name="T122" fmla="*/ 728980 w 2006600"/>
              <a:gd name="T123" fmla="*/ 36487 h 1387475"/>
              <a:gd name="T124" fmla="*/ 981393 w 2006600"/>
              <a:gd name="T125" fmla="*/ 317 h 1387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06600" h="1387475">
                <a:moveTo>
                  <a:pt x="1003300" y="323850"/>
                </a:moveTo>
                <a:lnTo>
                  <a:pt x="1019520" y="324168"/>
                </a:lnTo>
                <a:lnTo>
                  <a:pt x="1035740" y="325120"/>
                </a:lnTo>
                <a:lnTo>
                  <a:pt x="1031924" y="332423"/>
                </a:lnTo>
                <a:lnTo>
                  <a:pt x="1028425" y="339090"/>
                </a:lnTo>
                <a:lnTo>
                  <a:pt x="1025245" y="346075"/>
                </a:lnTo>
                <a:lnTo>
                  <a:pt x="1022065" y="353378"/>
                </a:lnTo>
                <a:lnTo>
                  <a:pt x="1019202" y="360680"/>
                </a:lnTo>
                <a:lnTo>
                  <a:pt x="1016658" y="367983"/>
                </a:lnTo>
                <a:lnTo>
                  <a:pt x="1014113" y="375285"/>
                </a:lnTo>
                <a:lnTo>
                  <a:pt x="1011887" y="383223"/>
                </a:lnTo>
                <a:lnTo>
                  <a:pt x="1009661" y="391160"/>
                </a:lnTo>
                <a:lnTo>
                  <a:pt x="1008071" y="398780"/>
                </a:lnTo>
                <a:lnTo>
                  <a:pt x="1006480" y="406718"/>
                </a:lnTo>
                <a:lnTo>
                  <a:pt x="1005526" y="414655"/>
                </a:lnTo>
                <a:lnTo>
                  <a:pt x="1004572" y="422910"/>
                </a:lnTo>
                <a:lnTo>
                  <a:pt x="1003618" y="430848"/>
                </a:lnTo>
                <a:lnTo>
                  <a:pt x="1003300" y="439103"/>
                </a:lnTo>
                <a:lnTo>
                  <a:pt x="1003300" y="447358"/>
                </a:lnTo>
                <a:lnTo>
                  <a:pt x="1003618" y="460058"/>
                </a:lnTo>
                <a:lnTo>
                  <a:pt x="1004572" y="472758"/>
                </a:lnTo>
                <a:lnTo>
                  <a:pt x="1006162" y="485140"/>
                </a:lnTo>
                <a:lnTo>
                  <a:pt x="1008389" y="497205"/>
                </a:lnTo>
                <a:lnTo>
                  <a:pt x="1011251" y="509270"/>
                </a:lnTo>
                <a:lnTo>
                  <a:pt x="1014432" y="521018"/>
                </a:lnTo>
                <a:lnTo>
                  <a:pt x="1018248" y="532448"/>
                </a:lnTo>
                <a:lnTo>
                  <a:pt x="1022701" y="543560"/>
                </a:lnTo>
                <a:lnTo>
                  <a:pt x="1027471" y="554673"/>
                </a:lnTo>
                <a:lnTo>
                  <a:pt x="1033196" y="565150"/>
                </a:lnTo>
                <a:lnTo>
                  <a:pt x="1038921" y="575628"/>
                </a:lnTo>
                <a:lnTo>
                  <a:pt x="1045600" y="585470"/>
                </a:lnTo>
                <a:lnTo>
                  <a:pt x="1052597" y="595313"/>
                </a:lnTo>
                <a:lnTo>
                  <a:pt x="1059594" y="604838"/>
                </a:lnTo>
                <a:lnTo>
                  <a:pt x="1067545" y="613728"/>
                </a:lnTo>
                <a:lnTo>
                  <a:pt x="1075814" y="622300"/>
                </a:lnTo>
                <a:lnTo>
                  <a:pt x="1084401" y="630555"/>
                </a:lnTo>
                <a:lnTo>
                  <a:pt x="1093306" y="638175"/>
                </a:lnTo>
                <a:lnTo>
                  <a:pt x="1102848" y="645478"/>
                </a:lnTo>
                <a:lnTo>
                  <a:pt x="1112389" y="652463"/>
                </a:lnTo>
                <a:lnTo>
                  <a:pt x="1122566" y="658813"/>
                </a:lnTo>
                <a:lnTo>
                  <a:pt x="1132744" y="664845"/>
                </a:lnTo>
                <a:lnTo>
                  <a:pt x="1143557" y="670243"/>
                </a:lnTo>
                <a:lnTo>
                  <a:pt x="1154689" y="675323"/>
                </a:lnTo>
                <a:lnTo>
                  <a:pt x="1165820" y="679450"/>
                </a:lnTo>
                <a:lnTo>
                  <a:pt x="1177270" y="683578"/>
                </a:lnTo>
                <a:lnTo>
                  <a:pt x="1189037" y="686753"/>
                </a:lnTo>
                <a:lnTo>
                  <a:pt x="1201123" y="689610"/>
                </a:lnTo>
                <a:lnTo>
                  <a:pt x="1213209" y="691833"/>
                </a:lnTo>
                <a:lnTo>
                  <a:pt x="1225613" y="693420"/>
                </a:lnTo>
                <a:lnTo>
                  <a:pt x="1238016" y="694055"/>
                </a:lnTo>
                <a:lnTo>
                  <a:pt x="1251056" y="694690"/>
                </a:lnTo>
                <a:lnTo>
                  <a:pt x="1259325" y="694690"/>
                </a:lnTo>
                <a:lnTo>
                  <a:pt x="1267276" y="694055"/>
                </a:lnTo>
                <a:lnTo>
                  <a:pt x="1275545" y="693420"/>
                </a:lnTo>
                <a:lnTo>
                  <a:pt x="1283815" y="692468"/>
                </a:lnTo>
                <a:lnTo>
                  <a:pt x="1291766" y="691198"/>
                </a:lnTo>
                <a:lnTo>
                  <a:pt x="1299399" y="689928"/>
                </a:lnTo>
                <a:lnTo>
                  <a:pt x="1307350" y="688023"/>
                </a:lnTo>
                <a:lnTo>
                  <a:pt x="1315301" y="686118"/>
                </a:lnTo>
                <a:lnTo>
                  <a:pt x="1322616" y="683895"/>
                </a:lnTo>
                <a:lnTo>
                  <a:pt x="1330249" y="681355"/>
                </a:lnTo>
                <a:lnTo>
                  <a:pt x="1337564" y="678815"/>
                </a:lnTo>
                <a:lnTo>
                  <a:pt x="1345197" y="675958"/>
                </a:lnTo>
                <a:lnTo>
                  <a:pt x="1352194" y="672783"/>
                </a:lnTo>
                <a:lnTo>
                  <a:pt x="1359509" y="669608"/>
                </a:lnTo>
                <a:lnTo>
                  <a:pt x="1366188" y="666115"/>
                </a:lnTo>
                <a:lnTo>
                  <a:pt x="1372867" y="661988"/>
                </a:lnTo>
                <a:lnTo>
                  <a:pt x="1374139" y="678498"/>
                </a:lnTo>
                <a:lnTo>
                  <a:pt x="1374775" y="694690"/>
                </a:lnTo>
                <a:lnTo>
                  <a:pt x="1374457" y="704215"/>
                </a:lnTo>
                <a:lnTo>
                  <a:pt x="1374139" y="713740"/>
                </a:lnTo>
                <a:lnTo>
                  <a:pt x="1373821" y="722948"/>
                </a:lnTo>
                <a:lnTo>
                  <a:pt x="1372549" y="732790"/>
                </a:lnTo>
                <a:lnTo>
                  <a:pt x="1371595" y="741998"/>
                </a:lnTo>
                <a:lnTo>
                  <a:pt x="1370640" y="751205"/>
                </a:lnTo>
                <a:lnTo>
                  <a:pt x="1368732" y="760413"/>
                </a:lnTo>
                <a:lnTo>
                  <a:pt x="1366824" y="769303"/>
                </a:lnTo>
                <a:lnTo>
                  <a:pt x="1365234" y="778193"/>
                </a:lnTo>
                <a:lnTo>
                  <a:pt x="1363007" y="787083"/>
                </a:lnTo>
                <a:lnTo>
                  <a:pt x="1360463" y="795973"/>
                </a:lnTo>
                <a:lnTo>
                  <a:pt x="1357919" y="804863"/>
                </a:lnTo>
                <a:lnTo>
                  <a:pt x="1355056" y="813435"/>
                </a:lnTo>
                <a:lnTo>
                  <a:pt x="1351876" y="822008"/>
                </a:lnTo>
                <a:lnTo>
                  <a:pt x="1348695" y="830580"/>
                </a:lnTo>
                <a:lnTo>
                  <a:pt x="1345515" y="839153"/>
                </a:lnTo>
                <a:lnTo>
                  <a:pt x="1342017" y="847408"/>
                </a:lnTo>
                <a:lnTo>
                  <a:pt x="1337882" y="855663"/>
                </a:lnTo>
                <a:lnTo>
                  <a:pt x="1334065" y="863283"/>
                </a:lnTo>
                <a:lnTo>
                  <a:pt x="1329931" y="871538"/>
                </a:lnTo>
                <a:lnTo>
                  <a:pt x="1325478" y="879158"/>
                </a:lnTo>
                <a:lnTo>
                  <a:pt x="1321026" y="886778"/>
                </a:lnTo>
                <a:lnTo>
                  <a:pt x="1316255" y="894398"/>
                </a:lnTo>
                <a:lnTo>
                  <a:pt x="1311166" y="901700"/>
                </a:lnTo>
                <a:lnTo>
                  <a:pt x="1306396" y="909320"/>
                </a:lnTo>
                <a:lnTo>
                  <a:pt x="1300989" y="916305"/>
                </a:lnTo>
                <a:lnTo>
                  <a:pt x="1289857" y="930276"/>
                </a:lnTo>
                <a:lnTo>
                  <a:pt x="1278090" y="943928"/>
                </a:lnTo>
                <a:lnTo>
                  <a:pt x="1266004" y="956628"/>
                </a:lnTo>
                <a:lnTo>
                  <a:pt x="1252964" y="969011"/>
                </a:lnTo>
                <a:lnTo>
                  <a:pt x="1239606" y="980758"/>
                </a:lnTo>
                <a:lnTo>
                  <a:pt x="1225295" y="991553"/>
                </a:lnTo>
                <a:lnTo>
                  <a:pt x="1218297" y="996951"/>
                </a:lnTo>
                <a:lnTo>
                  <a:pt x="1210983" y="1002031"/>
                </a:lnTo>
                <a:lnTo>
                  <a:pt x="1203667" y="1006793"/>
                </a:lnTo>
                <a:lnTo>
                  <a:pt x="1195716" y="1011873"/>
                </a:lnTo>
                <a:lnTo>
                  <a:pt x="1188083" y="1016318"/>
                </a:lnTo>
                <a:lnTo>
                  <a:pt x="1180450" y="1020763"/>
                </a:lnTo>
                <a:lnTo>
                  <a:pt x="1172499" y="1024573"/>
                </a:lnTo>
                <a:lnTo>
                  <a:pt x="1164230" y="1029018"/>
                </a:lnTo>
                <a:lnTo>
                  <a:pt x="1155961" y="1032511"/>
                </a:lnTo>
                <a:lnTo>
                  <a:pt x="1148010" y="1036003"/>
                </a:lnTo>
                <a:lnTo>
                  <a:pt x="1139423" y="1039813"/>
                </a:lnTo>
                <a:lnTo>
                  <a:pt x="1131154" y="1042988"/>
                </a:lnTo>
                <a:lnTo>
                  <a:pt x="1122566" y="1046163"/>
                </a:lnTo>
                <a:lnTo>
                  <a:pt x="1113661" y="1048703"/>
                </a:lnTo>
                <a:lnTo>
                  <a:pt x="1105074" y="1051561"/>
                </a:lnTo>
                <a:lnTo>
                  <a:pt x="1096169" y="1053466"/>
                </a:lnTo>
                <a:lnTo>
                  <a:pt x="1087264" y="1056006"/>
                </a:lnTo>
                <a:lnTo>
                  <a:pt x="1078358" y="1057911"/>
                </a:lnTo>
                <a:lnTo>
                  <a:pt x="1069135" y="1059498"/>
                </a:lnTo>
                <a:lnTo>
                  <a:pt x="1059594" y="1061086"/>
                </a:lnTo>
                <a:lnTo>
                  <a:pt x="1050370" y="1062356"/>
                </a:lnTo>
                <a:lnTo>
                  <a:pt x="1041147" y="1063626"/>
                </a:lnTo>
                <a:lnTo>
                  <a:pt x="1031924" y="1064261"/>
                </a:lnTo>
                <a:lnTo>
                  <a:pt x="1022383" y="1064896"/>
                </a:lnTo>
                <a:lnTo>
                  <a:pt x="1012841" y="1065213"/>
                </a:lnTo>
                <a:lnTo>
                  <a:pt x="1003300" y="1065213"/>
                </a:lnTo>
                <a:lnTo>
                  <a:pt x="993759" y="1065213"/>
                </a:lnTo>
                <a:lnTo>
                  <a:pt x="984218" y="1064896"/>
                </a:lnTo>
                <a:lnTo>
                  <a:pt x="974676" y="1064261"/>
                </a:lnTo>
                <a:lnTo>
                  <a:pt x="965135" y="1063626"/>
                </a:lnTo>
                <a:lnTo>
                  <a:pt x="955912" y="1062356"/>
                </a:lnTo>
                <a:lnTo>
                  <a:pt x="946688" y="1061086"/>
                </a:lnTo>
                <a:lnTo>
                  <a:pt x="937783" y="1059498"/>
                </a:lnTo>
                <a:lnTo>
                  <a:pt x="928560" y="1057911"/>
                </a:lnTo>
                <a:lnTo>
                  <a:pt x="919655" y="1056006"/>
                </a:lnTo>
                <a:lnTo>
                  <a:pt x="910750" y="1053466"/>
                </a:lnTo>
                <a:lnTo>
                  <a:pt x="901526" y="1051561"/>
                </a:lnTo>
                <a:lnTo>
                  <a:pt x="892621" y="1048703"/>
                </a:lnTo>
                <a:lnTo>
                  <a:pt x="884034" y="1046163"/>
                </a:lnTo>
                <a:lnTo>
                  <a:pt x="875765" y="1042988"/>
                </a:lnTo>
                <a:lnTo>
                  <a:pt x="867178" y="1039813"/>
                </a:lnTo>
                <a:lnTo>
                  <a:pt x="858908" y="1036003"/>
                </a:lnTo>
                <a:lnTo>
                  <a:pt x="850321" y="1032511"/>
                </a:lnTo>
                <a:lnTo>
                  <a:pt x="842370" y="1029018"/>
                </a:lnTo>
                <a:lnTo>
                  <a:pt x="834101" y="1024573"/>
                </a:lnTo>
                <a:lnTo>
                  <a:pt x="826468" y="1020763"/>
                </a:lnTo>
                <a:lnTo>
                  <a:pt x="818517" y="1016318"/>
                </a:lnTo>
                <a:lnTo>
                  <a:pt x="810566" y="1011873"/>
                </a:lnTo>
                <a:lnTo>
                  <a:pt x="803251" y="1006793"/>
                </a:lnTo>
                <a:lnTo>
                  <a:pt x="795618" y="1002031"/>
                </a:lnTo>
                <a:lnTo>
                  <a:pt x="788303" y="996951"/>
                </a:lnTo>
                <a:lnTo>
                  <a:pt x="780988" y="991553"/>
                </a:lnTo>
                <a:lnTo>
                  <a:pt x="767312" y="980758"/>
                </a:lnTo>
                <a:lnTo>
                  <a:pt x="753636" y="969011"/>
                </a:lnTo>
                <a:lnTo>
                  <a:pt x="740914" y="956628"/>
                </a:lnTo>
                <a:lnTo>
                  <a:pt x="728192" y="943928"/>
                </a:lnTo>
                <a:lnTo>
                  <a:pt x="716743" y="930276"/>
                </a:lnTo>
                <a:lnTo>
                  <a:pt x="705929" y="916305"/>
                </a:lnTo>
                <a:lnTo>
                  <a:pt x="700523" y="909320"/>
                </a:lnTo>
                <a:lnTo>
                  <a:pt x="695434" y="901700"/>
                </a:lnTo>
                <a:lnTo>
                  <a:pt x="690345" y="894398"/>
                </a:lnTo>
                <a:lnTo>
                  <a:pt x="685893" y="886778"/>
                </a:lnTo>
                <a:lnTo>
                  <a:pt x="681122" y="879158"/>
                </a:lnTo>
                <a:lnTo>
                  <a:pt x="676669" y="871538"/>
                </a:lnTo>
                <a:lnTo>
                  <a:pt x="672535" y="863283"/>
                </a:lnTo>
                <a:lnTo>
                  <a:pt x="668718" y="855663"/>
                </a:lnTo>
                <a:lnTo>
                  <a:pt x="664902" y="847408"/>
                </a:lnTo>
                <a:lnTo>
                  <a:pt x="661085" y="839153"/>
                </a:lnTo>
                <a:lnTo>
                  <a:pt x="657587" y="830580"/>
                </a:lnTo>
                <a:lnTo>
                  <a:pt x="654406" y="822008"/>
                </a:lnTo>
                <a:lnTo>
                  <a:pt x="651544" y="813435"/>
                </a:lnTo>
                <a:lnTo>
                  <a:pt x="648682" y="804863"/>
                </a:lnTo>
                <a:lnTo>
                  <a:pt x="645819" y="795973"/>
                </a:lnTo>
                <a:lnTo>
                  <a:pt x="643593" y="787083"/>
                </a:lnTo>
                <a:lnTo>
                  <a:pt x="641367" y="778193"/>
                </a:lnTo>
                <a:lnTo>
                  <a:pt x="639458" y="769303"/>
                </a:lnTo>
                <a:lnTo>
                  <a:pt x="637550" y="760413"/>
                </a:lnTo>
                <a:lnTo>
                  <a:pt x="636278" y="751205"/>
                </a:lnTo>
                <a:lnTo>
                  <a:pt x="634688" y="741998"/>
                </a:lnTo>
                <a:lnTo>
                  <a:pt x="633734" y="732790"/>
                </a:lnTo>
                <a:lnTo>
                  <a:pt x="633097" y="722948"/>
                </a:lnTo>
                <a:lnTo>
                  <a:pt x="632143" y="713740"/>
                </a:lnTo>
                <a:lnTo>
                  <a:pt x="631825" y="704215"/>
                </a:lnTo>
                <a:lnTo>
                  <a:pt x="631825" y="694690"/>
                </a:lnTo>
                <a:lnTo>
                  <a:pt x="631825" y="684848"/>
                </a:lnTo>
                <a:lnTo>
                  <a:pt x="632143" y="675640"/>
                </a:lnTo>
                <a:lnTo>
                  <a:pt x="633097" y="666115"/>
                </a:lnTo>
                <a:lnTo>
                  <a:pt x="633734" y="656908"/>
                </a:lnTo>
                <a:lnTo>
                  <a:pt x="634688" y="647383"/>
                </a:lnTo>
                <a:lnTo>
                  <a:pt x="636278" y="638175"/>
                </a:lnTo>
                <a:lnTo>
                  <a:pt x="637550" y="628968"/>
                </a:lnTo>
                <a:lnTo>
                  <a:pt x="639458" y="620078"/>
                </a:lnTo>
                <a:lnTo>
                  <a:pt x="641367" y="610870"/>
                </a:lnTo>
                <a:lnTo>
                  <a:pt x="643593" y="601980"/>
                </a:lnTo>
                <a:lnTo>
                  <a:pt x="645819" y="593090"/>
                </a:lnTo>
                <a:lnTo>
                  <a:pt x="648682" y="584518"/>
                </a:lnTo>
                <a:lnTo>
                  <a:pt x="651544" y="575628"/>
                </a:lnTo>
                <a:lnTo>
                  <a:pt x="654406" y="567055"/>
                </a:lnTo>
                <a:lnTo>
                  <a:pt x="657587" y="558800"/>
                </a:lnTo>
                <a:lnTo>
                  <a:pt x="661085" y="550228"/>
                </a:lnTo>
                <a:lnTo>
                  <a:pt x="664902" y="541973"/>
                </a:lnTo>
                <a:lnTo>
                  <a:pt x="668718" y="534035"/>
                </a:lnTo>
                <a:lnTo>
                  <a:pt x="672535" y="525780"/>
                </a:lnTo>
                <a:lnTo>
                  <a:pt x="676669" y="517843"/>
                </a:lnTo>
                <a:lnTo>
                  <a:pt x="681122" y="509905"/>
                </a:lnTo>
                <a:lnTo>
                  <a:pt x="685893" y="502603"/>
                </a:lnTo>
                <a:lnTo>
                  <a:pt x="690345" y="494665"/>
                </a:lnTo>
                <a:lnTo>
                  <a:pt x="695434" y="487363"/>
                </a:lnTo>
                <a:lnTo>
                  <a:pt x="700523" y="480060"/>
                </a:lnTo>
                <a:lnTo>
                  <a:pt x="705929" y="472758"/>
                </a:lnTo>
                <a:lnTo>
                  <a:pt x="716743" y="458788"/>
                </a:lnTo>
                <a:lnTo>
                  <a:pt x="728192" y="445135"/>
                </a:lnTo>
                <a:lnTo>
                  <a:pt x="740914" y="432435"/>
                </a:lnTo>
                <a:lnTo>
                  <a:pt x="753636" y="420370"/>
                </a:lnTo>
                <a:lnTo>
                  <a:pt x="767312" y="408623"/>
                </a:lnTo>
                <a:lnTo>
                  <a:pt x="780988" y="397510"/>
                </a:lnTo>
                <a:lnTo>
                  <a:pt x="788303" y="392113"/>
                </a:lnTo>
                <a:lnTo>
                  <a:pt x="795618" y="387033"/>
                </a:lnTo>
                <a:lnTo>
                  <a:pt x="803251" y="382270"/>
                </a:lnTo>
                <a:lnTo>
                  <a:pt x="810566" y="377508"/>
                </a:lnTo>
                <a:lnTo>
                  <a:pt x="818517" y="373063"/>
                </a:lnTo>
                <a:lnTo>
                  <a:pt x="826468" y="368618"/>
                </a:lnTo>
                <a:lnTo>
                  <a:pt x="834101" y="364490"/>
                </a:lnTo>
                <a:lnTo>
                  <a:pt x="842370" y="360363"/>
                </a:lnTo>
                <a:lnTo>
                  <a:pt x="850321" y="356553"/>
                </a:lnTo>
                <a:lnTo>
                  <a:pt x="858908" y="353060"/>
                </a:lnTo>
                <a:lnTo>
                  <a:pt x="867178" y="349885"/>
                </a:lnTo>
                <a:lnTo>
                  <a:pt x="875765" y="346710"/>
                </a:lnTo>
                <a:lnTo>
                  <a:pt x="884034" y="343218"/>
                </a:lnTo>
                <a:lnTo>
                  <a:pt x="892621" y="340360"/>
                </a:lnTo>
                <a:lnTo>
                  <a:pt x="901526" y="338138"/>
                </a:lnTo>
                <a:lnTo>
                  <a:pt x="910750" y="335598"/>
                </a:lnTo>
                <a:lnTo>
                  <a:pt x="919655" y="333375"/>
                </a:lnTo>
                <a:lnTo>
                  <a:pt x="928560" y="331470"/>
                </a:lnTo>
                <a:lnTo>
                  <a:pt x="937783" y="329883"/>
                </a:lnTo>
                <a:lnTo>
                  <a:pt x="946688" y="327978"/>
                </a:lnTo>
                <a:lnTo>
                  <a:pt x="955912" y="327025"/>
                </a:lnTo>
                <a:lnTo>
                  <a:pt x="965135" y="326073"/>
                </a:lnTo>
                <a:lnTo>
                  <a:pt x="974676" y="324803"/>
                </a:lnTo>
                <a:lnTo>
                  <a:pt x="984218" y="324485"/>
                </a:lnTo>
                <a:lnTo>
                  <a:pt x="993759" y="324168"/>
                </a:lnTo>
                <a:lnTo>
                  <a:pt x="1003300" y="323850"/>
                </a:lnTo>
                <a:close/>
                <a:moveTo>
                  <a:pt x="990283" y="189417"/>
                </a:moveTo>
                <a:lnTo>
                  <a:pt x="977265" y="190052"/>
                </a:lnTo>
                <a:lnTo>
                  <a:pt x="964565" y="190687"/>
                </a:lnTo>
                <a:lnTo>
                  <a:pt x="951865" y="191956"/>
                </a:lnTo>
                <a:lnTo>
                  <a:pt x="939165" y="193225"/>
                </a:lnTo>
                <a:lnTo>
                  <a:pt x="926465" y="195129"/>
                </a:lnTo>
                <a:lnTo>
                  <a:pt x="914083" y="197349"/>
                </a:lnTo>
                <a:lnTo>
                  <a:pt x="901383" y="199888"/>
                </a:lnTo>
                <a:lnTo>
                  <a:pt x="889318" y="202109"/>
                </a:lnTo>
                <a:lnTo>
                  <a:pt x="877253" y="205282"/>
                </a:lnTo>
                <a:lnTo>
                  <a:pt x="865188" y="208772"/>
                </a:lnTo>
                <a:lnTo>
                  <a:pt x="853440" y="212262"/>
                </a:lnTo>
                <a:lnTo>
                  <a:pt x="841693" y="216069"/>
                </a:lnTo>
                <a:lnTo>
                  <a:pt x="829945" y="219877"/>
                </a:lnTo>
                <a:lnTo>
                  <a:pt x="818515" y="224319"/>
                </a:lnTo>
                <a:lnTo>
                  <a:pt x="807085" y="228760"/>
                </a:lnTo>
                <a:lnTo>
                  <a:pt x="795655" y="233837"/>
                </a:lnTo>
                <a:lnTo>
                  <a:pt x="784543" y="239231"/>
                </a:lnTo>
                <a:lnTo>
                  <a:pt x="773748" y="244625"/>
                </a:lnTo>
                <a:lnTo>
                  <a:pt x="762953" y="250336"/>
                </a:lnTo>
                <a:lnTo>
                  <a:pt x="752158" y="256364"/>
                </a:lnTo>
                <a:lnTo>
                  <a:pt x="741680" y="262392"/>
                </a:lnTo>
                <a:lnTo>
                  <a:pt x="731203" y="269055"/>
                </a:lnTo>
                <a:lnTo>
                  <a:pt x="721360" y="275401"/>
                </a:lnTo>
                <a:lnTo>
                  <a:pt x="711200" y="282698"/>
                </a:lnTo>
                <a:lnTo>
                  <a:pt x="701358" y="289679"/>
                </a:lnTo>
                <a:lnTo>
                  <a:pt x="691833" y="297293"/>
                </a:lnTo>
                <a:lnTo>
                  <a:pt x="682308" y="304591"/>
                </a:lnTo>
                <a:lnTo>
                  <a:pt x="673100" y="312523"/>
                </a:lnTo>
                <a:lnTo>
                  <a:pt x="663893" y="320772"/>
                </a:lnTo>
                <a:lnTo>
                  <a:pt x="655003" y="329022"/>
                </a:lnTo>
                <a:lnTo>
                  <a:pt x="646430" y="337588"/>
                </a:lnTo>
                <a:lnTo>
                  <a:pt x="637858" y="346155"/>
                </a:lnTo>
                <a:lnTo>
                  <a:pt x="629602" y="355039"/>
                </a:lnTo>
                <a:lnTo>
                  <a:pt x="621665" y="363923"/>
                </a:lnTo>
                <a:lnTo>
                  <a:pt x="613727" y="373124"/>
                </a:lnTo>
                <a:lnTo>
                  <a:pt x="606107" y="382642"/>
                </a:lnTo>
                <a:lnTo>
                  <a:pt x="598805" y="392161"/>
                </a:lnTo>
                <a:lnTo>
                  <a:pt x="591502" y="401997"/>
                </a:lnTo>
                <a:lnTo>
                  <a:pt x="584835" y="411832"/>
                </a:lnTo>
                <a:lnTo>
                  <a:pt x="578167" y="422303"/>
                </a:lnTo>
                <a:lnTo>
                  <a:pt x="571817" y="432456"/>
                </a:lnTo>
                <a:lnTo>
                  <a:pt x="565150" y="442926"/>
                </a:lnTo>
                <a:lnTo>
                  <a:pt x="559435" y="453396"/>
                </a:lnTo>
                <a:lnTo>
                  <a:pt x="553720" y="464501"/>
                </a:lnTo>
                <a:lnTo>
                  <a:pt x="548005" y="475289"/>
                </a:lnTo>
                <a:lnTo>
                  <a:pt x="543242" y="486711"/>
                </a:lnTo>
                <a:lnTo>
                  <a:pt x="538162" y="497499"/>
                </a:lnTo>
                <a:lnTo>
                  <a:pt x="533400" y="508921"/>
                </a:lnTo>
                <a:lnTo>
                  <a:pt x="529272" y="520660"/>
                </a:lnTo>
                <a:lnTo>
                  <a:pt x="525145" y="532082"/>
                </a:lnTo>
                <a:lnTo>
                  <a:pt x="521017" y="543822"/>
                </a:lnTo>
                <a:lnTo>
                  <a:pt x="517525" y="555878"/>
                </a:lnTo>
                <a:lnTo>
                  <a:pt x="514350" y="568252"/>
                </a:lnTo>
                <a:lnTo>
                  <a:pt x="511492" y="580309"/>
                </a:lnTo>
                <a:lnTo>
                  <a:pt x="508635" y="592366"/>
                </a:lnTo>
                <a:lnTo>
                  <a:pt x="506412" y="604740"/>
                </a:lnTo>
                <a:lnTo>
                  <a:pt x="504190" y="617114"/>
                </a:lnTo>
                <a:lnTo>
                  <a:pt x="502602" y="629805"/>
                </a:lnTo>
                <a:lnTo>
                  <a:pt x="501015" y="642496"/>
                </a:lnTo>
                <a:lnTo>
                  <a:pt x="500062" y="654870"/>
                </a:lnTo>
                <a:lnTo>
                  <a:pt x="499110" y="668196"/>
                </a:lnTo>
                <a:lnTo>
                  <a:pt x="498792" y="680888"/>
                </a:lnTo>
                <a:lnTo>
                  <a:pt x="498157" y="693896"/>
                </a:lnTo>
                <a:lnTo>
                  <a:pt x="498792" y="706905"/>
                </a:lnTo>
                <a:lnTo>
                  <a:pt x="499110" y="719596"/>
                </a:lnTo>
                <a:lnTo>
                  <a:pt x="500062" y="732605"/>
                </a:lnTo>
                <a:lnTo>
                  <a:pt x="501015" y="745296"/>
                </a:lnTo>
                <a:lnTo>
                  <a:pt x="502602" y="758304"/>
                </a:lnTo>
                <a:lnTo>
                  <a:pt x="504190" y="770678"/>
                </a:lnTo>
                <a:lnTo>
                  <a:pt x="506412" y="783052"/>
                </a:lnTo>
                <a:lnTo>
                  <a:pt x="508635" y="795426"/>
                </a:lnTo>
                <a:lnTo>
                  <a:pt x="511492" y="807800"/>
                </a:lnTo>
                <a:lnTo>
                  <a:pt x="514350" y="819857"/>
                </a:lnTo>
                <a:lnTo>
                  <a:pt x="517525" y="831914"/>
                </a:lnTo>
                <a:lnTo>
                  <a:pt x="521017" y="843653"/>
                </a:lnTo>
                <a:lnTo>
                  <a:pt x="525145" y="855393"/>
                </a:lnTo>
                <a:lnTo>
                  <a:pt x="529272" y="867132"/>
                </a:lnTo>
                <a:lnTo>
                  <a:pt x="533400" y="878554"/>
                </a:lnTo>
                <a:lnTo>
                  <a:pt x="538162" y="889977"/>
                </a:lnTo>
                <a:lnTo>
                  <a:pt x="543242" y="901399"/>
                </a:lnTo>
                <a:lnTo>
                  <a:pt x="548005" y="912186"/>
                </a:lnTo>
                <a:lnTo>
                  <a:pt x="553720" y="923291"/>
                </a:lnTo>
                <a:lnTo>
                  <a:pt x="559435" y="934079"/>
                </a:lnTo>
                <a:lnTo>
                  <a:pt x="565150" y="944549"/>
                </a:lnTo>
                <a:lnTo>
                  <a:pt x="571817" y="955337"/>
                </a:lnTo>
                <a:lnTo>
                  <a:pt x="578167" y="965807"/>
                </a:lnTo>
                <a:lnTo>
                  <a:pt x="584835" y="975643"/>
                </a:lnTo>
                <a:lnTo>
                  <a:pt x="591502" y="985479"/>
                </a:lnTo>
                <a:lnTo>
                  <a:pt x="598805" y="995632"/>
                </a:lnTo>
                <a:lnTo>
                  <a:pt x="606107" y="1005150"/>
                </a:lnTo>
                <a:lnTo>
                  <a:pt x="613727" y="1014351"/>
                </a:lnTo>
                <a:lnTo>
                  <a:pt x="621665" y="1023552"/>
                </a:lnTo>
                <a:lnTo>
                  <a:pt x="629602" y="1033071"/>
                </a:lnTo>
                <a:lnTo>
                  <a:pt x="637858" y="1041955"/>
                </a:lnTo>
                <a:lnTo>
                  <a:pt x="646430" y="1050521"/>
                </a:lnTo>
                <a:lnTo>
                  <a:pt x="655003" y="1059088"/>
                </a:lnTo>
                <a:lnTo>
                  <a:pt x="663893" y="1067020"/>
                </a:lnTo>
                <a:lnTo>
                  <a:pt x="673100" y="1074952"/>
                </a:lnTo>
                <a:lnTo>
                  <a:pt x="682308" y="1082884"/>
                </a:lnTo>
                <a:lnTo>
                  <a:pt x="691833" y="1090499"/>
                </a:lnTo>
                <a:lnTo>
                  <a:pt x="701358" y="1098114"/>
                </a:lnTo>
                <a:lnTo>
                  <a:pt x="711200" y="1105094"/>
                </a:lnTo>
                <a:lnTo>
                  <a:pt x="721360" y="1112074"/>
                </a:lnTo>
                <a:lnTo>
                  <a:pt x="731203" y="1118737"/>
                </a:lnTo>
                <a:lnTo>
                  <a:pt x="741680" y="1125083"/>
                </a:lnTo>
                <a:lnTo>
                  <a:pt x="752158" y="1131111"/>
                </a:lnTo>
                <a:lnTo>
                  <a:pt x="762953" y="1137139"/>
                </a:lnTo>
                <a:lnTo>
                  <a:pt x="773748" y="1142850"/>
                </a:lnTo>
                <a:lnTo>
                  <a:pt x="784543" y="1148562"/>
                </a:lnTo>
                <a:lnTo>
                  <a:pt x="795655" y="1153638"/>
                </a:lnTo>
                <a:lnTo>
                  <a:pt x="807085" y="1158715"/>
                </a:lnTo>
                <a:lnTo>
                  <a:pt x="818515" y="1163157"/>
                </a:lnTo>
                <a:lnTo>
                  <a:pt x="829945" y="1167599"/>
                </a:lnTo>
                <a:lnTo>
                  <a:pt x="841693" y="1171723"/>
                </a:lnTo>
                <a:lnTo>
                  <a:pt x="853440" y="1175531"/>
                </a:lnTo>
                <a:lnTo>
                  <a:pt x="865188" y="1179338"/>
                </a:lnTo>
                <a:lnTo>
                  <a:pt x="877253" y="1182511"/>
                </a:lnTo>
                <a:lnTo>
                  <a:pt x="889318" y="1185366"/>
                </a:lnTo>
                <a:lnTo>
                  <a:pt x="901383" y="1188222"/>
                </a:lnTo>
                <a:lnTo>
                  <a:pt x="914083" y="1190126"/>
                </a:lnTo>
                <a:lnTo>
                  <a:pt x="926465" y="1192347"/>
                </a:lnTo>
                <a:lnTo>
                  <a:pt x="939165" y="1194250"/>
                </a:lnTo>
                <a:lnTo>
                  <a:pt x="951865" y="1195519"/>
                </a:lnTo>
                <a:lnTo>
                  <a:pt x="964565" y="1196788"/>
                </a:lnTo>
                <a:lnTo>
                  <a:pt x="977265" y="1197740"/>
                </a:lnTo>
                <a:lnTo>
                  <a:pt x="990283" y="1198058"/>
                </a:lnTo>
                <a:lnTo>
                  <a:pt x="1003300" y="1198375"/>
                </a:lnTo>
                <a:lnTo>
                  <a:pt x="1016317" y="1198058"/>
                </a:lnTo>
                <a:lnTo>
                  <a:pt x="1029335" y="1197740"/>
                </a:lnTo>
                <a:lnTo>
                  <a:pt x="1042035" y="1196788"/>
                </a:lnTo>
                <a:lnTo>
                  <a:pt x="1055053" y="1195519"/>
                </a:lnTo>
                <a:lnTo>
                  <a:pt x="1067435" y="1194250"/>
                </a:lnTo>
                <a:lnTo>
                  <a:pt x="1079817" y="1192347"/>
                </a:lnTo>
                <a:lnTo>
                  <a:pt x="1092517" y="1190126"/>
                </a:lnTo>
                <a:lnTo>
                  <a:pt x="1104900" y="1188222"/>
                </a:lnTo>
                <a:lnTo>
                  <a:pt x="1116965" y="1185366"/>
                </a:lnTo>
                <a:lnTo>
                  <a:pt x="1129347" y="1182511"/>
                </a:lnTo>
                <a:lnTo>
                  <a:pt x="1141095" y="1179338"/>
                </a:lnTo>
                <a:lnTo>
                  <a:pt x="1153160" y="1175531"/>
                </a:lnTo>
                <a:lnTo>
                  <a:pt x="1164907" y="1171723"/>
                </a:lnTo>
                <a:lnTo>
                  <a:pt x="1176973" y="1167599"/>
                </a:lnTo>
                <a:lnTo>
                  <a:pt x="1188085" y="1163157"/>
                </a:lnTo>
                <a:lnTo>
                  <a:pt x="1199515" y="1158715"/>
                </a:lnTo>
                <a:lnTo>
                  <a:pt x="1210945" y="1153638"/>
                </a:lnTo>
                <a:lnTo>
                  <a:pt x="1222057" y="1148562"/>
                </a:lnTo>
                <a:lnTo>
                  <a:pt x="1232853" y="1142850"/>
                </a:lnTo>
                <a:lnTo>
                  <a:pt x="1243647" y="1137139"/>
                </a:lnTo>
                <a:lnTo>
                  <a:pt x="1254443" y="1131111"/>
                </a:lnTo>
                <a:lnTo>
                  <a:pt x="1264920" y="1125083"/>
                </a:lnTo>
                <a:lnTo>
                  <a:pt x="1275080" y="1118737"/>
                </a:lnTo>
                <a:lnTo>
                  <a:pt x="1285557" y="1112074"/>
                </a:lnTo>
                <a:lnTo>
                  <a:pt x="1295400" y="1105094"/>
                </a:lnTo>
                <a:lnTo>
                  <a:pt x="1304925" y="1098114"/>
                </a:lnTo>
                <a:lnTo>
                  <a:pt x="1314767" y="1090499"/>
                </a:lnTo>
                <a:lnTo>
                  <a:pt x="1324293" y="1082884"/>
                </a:lnTo>
                <a:lnTo>
                  <a:pt x="1333500" y="1074952"/>
                </a:lnTo>
                <a:lnTo>
                  <a:pt x="1342390" y="1067020"/>
                </a:lnTo>
                <a:lnTo>
                  <a:pt x="1351280" y="1059088"/>
                </a:lnTo>
                <a:lnTo>
                  <a:pt x="1359853" y="1050521"/>
                </a:lnTo>
                <a:lnTo>
                  <a:pt x="1368425" y="1041955"/>
                </a:lnTo>
                <a:lnTo>
                  <a:pt x="1376680" y="1033071"/>
                </a:lnTo>
                <a:lnTo>
                  <a:pt x="1384935" y="1023552"/>
                </a:lnTo>
                <a:lnTo>
                  <a:pt x="1392555" y="1014351"/>
                </a:lnTo>
                <a:lnTo>
                  <a:pt x="1400175" y="1005150"/>
                </a:lnTo>
                <a:lnTo>
                  <a:pt x="1407477" y="995632"/>
                </a:lnTo>
                <a:lnTo>
                  <a:pt x="1414780" y="985479"/>
                </a:lnTo>
                <a:lnTo>
                  <a:pt x="1421765" y="975643"/>
                </a:lnTo>
                <a:lnTo>
                  <a:pt x="1428433" y="965807"/>
                </a:lnTo>
                <a:lnTo>
                  <a:pt x="1435100" y="955337"/>
                </a:lnTo>
                <a:lnTo>
                  <a:pt x="1441133" y="944549"/>
                </a:lnTo>
                <a:lnTo>
                  <a:pt x="1447165" y="934079"/>
                </a:lnTo>
                <a:lnTo>
                  <a:pt x="1452880" y="923291"/>
                </a:lnTo>
                <a:lnTo>
                  <a:pt x="1458277" y="912186"/>
                </a:lnTo>
                <a:lnTo>
                  <a:pt x="1463675" y="901399"/>
                </a:lnTo>
                <a:lnTo>
                  <a:pt x="1468437" y="889977"/>
                </a:lnTo>
                <a:lnTo>
                  <a:pt x="1473200" y="878554"/>
                </a:lnTo>
                <a:lnTo>
                  <a:pt x="1477327" y="867132"/>
                </a:lnTo>
                <a:lnTo>
                  <a:pt x="1481455" y="855393"/>
                </a:lnTo>
                <a:lnTo>
                  <a:pt x="1485265" y="843653"/>
                </a:lnTo>
                <a:lnTo>
                  <a:pt x="1488757" y="831914"/>
                </a:lnTo>
                <a:lnTo>
                  <a:pt x="1491933" y="819857"/>
                </a:lnTo>
                <a:lnTo>
                  <a:pt x="1495107" y="807800"/>
                </a:lnTo>
                <a:lnTo>
                  <a:pt x="1497647" y="795426"/>
                </a:lnTo>
                <a:lnTo>
                  <a:pt x="1500187" y="783052"/>
                </a:lnTo>
                <a:lnTo>
                  <a:pt x="1502410" y="770678"/>
                </a:lnTo>
                <a:lnTo>
                  <a:pt x="1503997" y="758304"/>
                </a:lnTo>
                <a:lnTo>
                  <a:pt x="1505585" y="745296"/>
                </a:lnTo>
                <a:lnTo>
                  <a:pt x="1506537" y="732605"/>
                </a:lnTo>
                <a:lnTo>
                  <a:pt x="1507490" y="719596"/>
                </a:lnTo>
                <a:lnTo>
                  <a:pt x="1508125" y="706905"/>
                </a:lnTo>
                <a:lnTo>
                  <a:pt x="1508125" y="693896"/>
                </a:lnTo>
                <a:lnTo>
                  <a:pt x="1508125" y="680888"/>
                </a:lnTo>
                <a:lnTo>
                  <a:pt x="1507490" y="668196"/>
                </a:lnTo>
                <a:lnTo>
                  <a:pt x="1506537" y="654870"/>
                </a:lnTo>
                <a:lnTo>
                  <a:pt x="1505585" y="642496"/>
                </a:lnTo>
                <a:lnTo>
                  <a:pt x="1503997" y="629805"/>
                </a:lnTo>
                <a:lnTo>
                  <a:pt x="1502410" y="617114"/>
                </a:lnTo>
                <a:lnTo>
                  <a:pt x="1500187" y="604740"/>
                </a:lnTo>
                <a:lnTo>
                  <a:pt x="1497647" y="592366"/>
                </a:lnTo>
                <a:lnTo>
                  <a:pt x="1495107" y="580309"/>
                </a:lnTo>
                <a:lnTo>
                  <a:pt x="1491933" y="568252"/>
                </a:lnTo>
                <a:lnTo>
                  <a:pt x="1488757" y="555878"/>
                </a:lnTo>
                <a:lnTo>
                  <a:pt x="1485265" y="543822"/>
                </a:lnTo>
                <a:lnTo>
                  <a:pt x="1481455" y="532082"/>
                </a:lnTo>
                <a:lnTo>
                  <a:pt x="1477327" y="520660"/>
                </a:lnTo>
                <a:lnTo>
                  <a:pt x="1473200" y="508921"/>
                </a:lnTo>
                <a:lnTo>
                  <a:pt x="1468437" y="497499"/>
                </a:lnTo>
                <a:lnTo>
                  <a:pt x="1463675" y="486711"/>
                </a:lnTo>
                <a:lnTo>
                  <a:pt x="1458277" y="475289"/>
                </a:lnTo>
                <a:lnTo>
                  <a:pt x="1452880" y="464501"/>
                </a:lnTo>
                <a:lnTo>
                  <a:pt x="1447165" y="453396"/>
                </a:lnTo>
                <a:lnTo>
                  <a:pt x="1441133" y="442926"/>
                </a:lnTo>
                <a:lnTo>
                  <a:pt x="1435100" y="432456"/>
                </a:lnTo>
                <a:lnTo>
                  <a:pt x="1428433" y="422303"/>
                </a:lnTo>
                <a:lnTo>
                  <a:pt x="1421765" y="411832"/>
                </a:lnTo>
                <a:lnTo>
                  <a:pt x="1414780" y="401997"/>
                </a:lnTo>
                <a:lnTo>
                  <a:pt x="1407477" y="392161"/>
                </a:lnTo>
                <a:lnTo>
                  <a:pt x="1400175" y="382642"/>
                </a:lnTo>
                <a:lnTo>
                  <a:pt x="1392555" y="373124"/>
                </a:lnTo>
                <a:lnTo>
                  <a:pt x="1384935" y="363923"/>
                </a:lnTo>
                <a:lnTo>
                  <a:pt x="1376680" y="355039"/>
                </a:lnTo>
                <a:lnTo>
                  <a:pt x="1368425" y="346155"/>
                </a:lnTo>
                <a:lnTo>
                  <a:pt x="1359853" y="337588"/>
                </a:lnTo>
                <a:lnTo>
                  <a:pt x="1351280" y="329022"/>
                </a:lnTo>
                <a:lnTo>
                  <a:pt x="1342390" y="320772"/>
                </a:lnTo>
                <a:lnTo>
                  <a:pt x="1333500" y="312523"/>
                </a:lnTo>
                <a:lnTo>
                  <a:pt x="1324293" y="304591"/>
                </a:lnTo>
                <a:lnTo>
                  <a:pt x="1314767" y="297293"/>
                </a:lnTo>
                <a:lnTo>
                  <a:pt x="1304925" y="289679"/>
                </a:lnTo>
                <a:lnTo>
                  <a:pt x="1295400" y="282698"/>
                </a:lnTo>
                <a:lnTo>
                  <a:pt x="1285557" y="275401"/>
                </a:lnTo>
                <a:lnTo>
                  <a:pt x="1275080" y="269055"/>
                </a:lnTo>
                <a:lnTo>
                  <a:pt x="1264920" y="262392"/>
                </a:lnTo>
                <a:lnTo>
                  <a:pt x="1254443" y="256364"/>
                </a:lnTo>
                <a:lnTo>
                  <a:pt x="1243647" y="250336"/>
                </a:lnTo>
                <a:lnTo>
                  <a:pt x="1232853" y="244625"/>
                </a:lnTo>
                <a:lnTo>
                  <a:pt x="1222057" y="239231"/>
                </a:lnTo>
                <a:lnTo>
                  <a:pt x="1210945" y="233837"/>
                </a:lnTo>
                <a:lnTo>
                  <a:pt x="1199515" y="228760"/>
                </a:lnTo>
                <a:lnTo>
                  <a:pt x="1188085" y="224319"/>
                </a:lnTo>
                <a:lnTo>
                  <a:pt x="1176973" y="219877"/>
                </a:lnTo>
                <a:lnTo>
                  <a:pt x="1164907" y="216069"/>
                </a:lnTo>
                <a:lnTo>
                  <a:pt x="1153160" y="212262"/>
                </a:lnTo>
                <a:lnTo>
                  <a:pt x="1141095" y="208772"/>
                </a:lnTo>
                <a:lnTo>
                  <a:pt x="1129347" y="205282"/>
                </a:lnTo>
                <a:lnTo>
                  <a:pt x="1116965" y="202109"/>
                </a:lnTo>
                <a:lnTo>
                  <a:pt x="1104900" y="199888"/>
                </a:lnTo>
                <a:lnTo>
                  <a:pt x="1092517" y="197349"/>
                </a:lnTo>
                <a:lnTo>
                  <a:pt x="1079817" y="195129"/>
                </a:lnTo>
                <a:lnTo>
                  <a:pt x="1067435" y="193225"/>
                </a:lnTo>
                <a:lnTo>
                  <a:pt x="1055053" y="191956"/>
                </a:lnTo>
                <a:lnTo>
                  <a:pt x="1042035" y="190687"/>
                </a:lnTo>
                <a:lnTo>
                  <a:pt x="1029335" y="190052"/>
                </a:lnTo>
                <a:lnTo>
                  <a:pt x="1016317" y="189417"/>
                </a:lnTo>
                <a:lnTo>
                  <a:pt x="1003300" y="189417"/>
                </a:lnTo>
                <a:lnTo>
                  <a:pt x="990283" y="189417"/>
                </a:lnTo>
                <a:close/>
                <a:moveTo>
                  <a:pt x="1003300" y="0"/>
                </a:moveTo>
                <a:lnTo>
                  <a:pt x="1024573" y="317"/>
                </a:lnTo>
                <a:lnTo>
                  <a:pt x="1046163" y="1269"/>
                </a:lnTo>
                <a:lnTo>
                  <a:pt x="1067117" y="2221"/>
                </a:lnTo>
                <a:lnTo>
                  <a:pt x="1088390" y="3490"/>
                </a:lnTo>
                <a:lnTo>
                  <a:pt x="1109345" y="5711"/>
                </a:lnTo>
                <a:lnTo>
                  <a:pt x="1130935" y="8249"/>
                </a:lnTo>
                <a:lnTo>
                  <a:pt x="1151890" y="11105"/>
                </a:lnTo>
                <a:lnTo>
                  <a:pt x="1172845" y="14278"/>
                </a:lnTo>
                <a:lnTo>
                  <a:pt x="1193483" y="17768"/>
                </a:lnTo>
                <a:lnTo>
                  <a:pt x="1214120" y="21892"/>
                </a:lnTo>
                <a:lnTo>
                  <a:pt x="1234757" y="26334"/>
                </a:lnTo>
                <a:lnTo>
                  <a:pt x="1255395" y="31411"/>
                </a:lnTo>
                <a:lnTo>
                  <a:pt x="1276033" y="36487"/>
                </a:lnTo>
                <a:lnTo>
                  <a:pt x="1296353" y="42199"/>
                </a:lnTo>
                <a:lnTo>
                  <a:pt x="1316355" y="48227"/>
                </a:lnTo>
                <a:lnTo>
                  <a:pt x="1336675" y="54573"/>
                </a:lnTo>
                <a:lnTo>
                  <a:pt x="1356677" y="61553"/>
                </a:lnTo>
                <a:lnTo>
                  <a:pt x="1376363" y="68850"/>
                </a:lnTo>
                <a:lnTo>
                  <a:pt x="1395730" y="76148"/>
                </a:lnTo>
                <a:lnTo>
                  <a:pt x="1415415" y="84080"/>
                </a:lnTo>
                <a:lnTo>
                  <a:pt x="1434783" y="92329"/>
                </a:lnTo>
                <a:lnTo>
                  <a:pt x="1453833" y="101213"/>
                </a:lnTo>
                <a:lnTo>
                  <a:pt x="1472883" y="110097"/>
                </a:lnTo>
                <a:lnTo>
                  <a:pt x="1491297" y="119298"/>
                </a:lnTo>
                <a:lnTo>
                  <a:pt x="1509713" y="128817"/>
                </a:lnTo>
                <a:lnTo>
                  <a:pt x="1528445" y="138970"/>
                </a:lnTo>
                <a:lnTo>
                  <a:pt x="1546543" y="149440"/>
                </a:lnTo>
                <a:lnTo>
                  <a:pt x="1564323" y="160228"/>
                </a:lnTo>
                <a:lnTo>
                  <a:pt x="1582103" y="171015"/>
                </a:lnTo>
                <a:lnTo>
                  <a:pt x="1599565" y="182437"/>
                </a:lnTo>
                <a:lnTo>
                  <a:pt x="1616710" y="194177"/>
                </a:lnTo>
                <a:lnTo>
                  <a:pt x="1633855" y="205916"/>
                </a:lnTo>
                <a:lnTo>
                  <a:pt x="1650683" y="218290"/>
                </a:lnTo>
                <a:lnTo>
                  <a:pt x="1666875" y="230664"/>
                </a:lnTo>
                <a:lnTo>
                  <a:pt x="1683067" y="243355"/>
                </a:lnTo>
                <a:lnTo>
                  <a:pt x="1698943" y="256681"/>
                </a:lnTo>
                <a:lnTo>
                  <a:pt x="1714500" y="270324"/>
                </a:lnTo>
                <a:lnTo>
                  <a:pt x="1730057" y="283650"/>
                </a:lnTo>
                <a:lnTo>
                  <a:pt x="1745297" y="297611"/>
                </a:lnTo>
                <a:lnTo>
                  <a:pt x="1759903" y="311888"/>
                </a:lnTo>
                <a:lnTo>
                  <a:pt x="1774507" y="326483"/>
                </a:lnTo>
                <a:lnTo>
                  <a:pt x="1788477" y="341396"/>
                </a:lnTo>
                <a:lnTo>
                  <a:pt x="1802130" y="356308"/>
                </a:lnTo>
                <a:lnTo>
                  <a:pt x="1815783" y="371537"/>
                </a:lnTo>
                <a:lnTo>
                  <a:pt x="1829117" y="387402"/>
                </a:lnTo>
                <a:lnTo>
                  <a:pt x="1841817" y="402948"/>
                </a:lnTo>
                <a:lnTo>
                  <a:pt x="1854200" y="419130"/>
                </a:lnTo>
                <a:lnTo>
                  <a:pt x="1866265" y="435311"/>
                </a:lnTo>
                <a:lnTo>
                  <a:pt x="1878013" y="451810"/>
                </a:lnTo>
                <a:lnTo>
                  <a:pt x="1889443" y="468309"/>
                </a:lnTo>
                <a:lnTo>
                  <a:pt x="1900555" y="485442"/>
                </a:lnTo>
                <a:lnTo>
                  <a:pt x="1911350" y="502575"/>
                </a:lnTo>
                <a:lnTo>
                  <a:pt x="1921510" y="520026"/>
                </a:lnTo>
                <a:lnTo>
                  <a:pt x="1931670" y="537793"/>
                </a:lnTo>
                <a:lnTo>
                  <a:pt x="1940877" y="555561"/>
                </a:lnTo>
                <a:lnTo>
                  <a:pt x="1950085" y="573329"/>
                </a:lnTo>
                <a:lnTo>
                  <a:pt x="1958657" y="592049"/>
                </a:lnTo>
                <a:lnTo>
                  <a:pt x="1966913" y="610134"/>
                </a:lnTo>
                <a:lnTo>
                  <a:pt x="1974533" y="628536"/>
                </a:lnTo>
                <a:lnTo>
                  <a:pt x="1981835" y="647573"/>
                </a:lnTo>
                <a:lnTo>
                  <a:pt x="1988820" y="666610"/>
                </a:lnTo>
                <a:lnTo>
                  <a:pt x="1995170" y="685647"/>
                </a:lnTo>
                <a:lnTo>
                  <a:pt x="2000885" y="704684"/>
                </a:lnTo>
                <a:lnTo>
                  <a:pt x="2006600" y="724355"/>
                </a:lnTo>
                <a:lnTo>
                  <a:pt x="2000885" y="742123"/>
                </a:lnTo>
                <a:lnTo>
                  <a:pt x="1995170" y="759891"/>
                </a:lnTo>
                <a:lnTo>
                  <a:pt x="1988820" y="777341"/>
                </a:lnTo>
                <a:lnTo>
                  <a:pt x="1981835" y="794792"/>
                </a:lnTo>
                <a:lnTo>
                  <a:pt x="1974533" y="811925"/>
                </a:lnTo>
                <a:lnTo>
                  <a:pt x="1966913" y="829058"/>
                </a:lnTo>
                <a:lnTo>
                  <a:pt x="1958657" y="845874"/>
                </a:lnTo>
                <a:lnTo>
                  <a:pt x="1950085" y="862373"/>
                </a:lnTo>
                <a:lnTo>
                  <a:pt x="1940877" y="879189"/>
                </a:lnTo>
                <a:lnTo>
                  <a:pt x="1931670" y="895053"/>
                </a:lnTo>
                <a:lnTo>
                  <a:pt x="1921510" y="911552"/>
                </a:lnTo>
                <a:lnTo>
                  <a:pt x="1911350" y="927099"/>
                </a:lnTo>
                <a:lnTo>
                  <a:pt x="1900555" y="943280"/>
                </a:lnTo>
                <a:lnTo>
                  <a:pt x="1889443" y="958510"/>
                </a:lnTo>
                <a:lnTo>
                  <a:pt x="1878013" y="973739"/>
                </a:lnTo>
                <a:lnTo>
                  <a:pt x="1866265" y="989286"/>
                </a:lnTo>
                <a:lnTo>
                  <a:pt x="1854200" y="1004198"/>
                </a:lnTo>
                <a:lnTo>
                  <a:pt x="1841817" y="1018793"/>
                </a:lnTo>
                <a:lnTo>
                  <a:pt x="1829117" y="1033388"/>
                </a:lnTo>
                <a:lnTo>
                  <a:pt x="1815783" y="1047666"/>
                </a:lnTo>
                <a:lnTo>
                  <a:pt x="1802130" y="1061309"/>
                </a:lnTo>
                <a:lnTo>
                  <a:pt x="1788477" y="1075269"/>
                </a:lnTo>
                <a:lnTo>
                  <a:pt x="1774507" y="1088913"/>
                </a:lnTo>
                <a:lnTo>
                  <a:pt x="1759903" y="1101921"/>
                </a:lnTo>
                <a:lnTo>
                  <a:pt x="1745297" y="1115247"/>
                </a:lnTo>
                <a:lnTo>
                  <a:pt x="1730057" y="1127938"/>
                </a:lnTo>
                <a:lnTo>
                  <a:pt x="1714500" y="1140312"/>
                </a:lnTo>
                <a:lnTo>
                  <a:pt x="1698943" y="1152686"/>
                </a:lnTo>
                <a:lnTo>
                  <a:pt x="1683067" y="1164743"/>
                </a:lnTo>
                <a:lnTo>
                  <a:pt x="1666875" y="1176482"/>
                </a:lnTo>
                <a:lnTo>
                  <a:pt x="1650683" y="1187905"/>
                </a:lnTo>
                <a:lnTo>
                  <a:pt x="1633855" y="1199009"/>
                </a:lnTo>
                <a:lnTo>
                  <a:pt x="1616710" y="1210114"/>
                </a:lnTo>
                <a:lnTo>
                  <a:pt x="1599565" y="1220902"/>
                </a:lnTo>
                <a:lnTo>
                  <a:pt x="1582103" y="1231055"/>
                </a:lnTo>
                <a:lnTo>
                  <a:pt x="1564323" y="1241208"/>
                </a:lnTo>
                <a:lnTo>
                  <a:pt x="1546543" y="1250726"/>
                </a:lnTo>
                <a:lnTo>
                  <a:pt x="1528445" y="1260245"/>
                </a:lnTo>
                <a:lnTo>
                  <a:pt x="1509713" y="1269763"/>
                </a:lnTo>
                <a:lnTo>
                  <a:pt x="1491297" y="1278647"/>
                </a:lnTo>
                <a:lnTo>
                  <a:pt x="1472883" y="1287214"/>
                </a:lnTo>
                <a:lnTo>
                  <a:pt x="1453833" y="1295146"/>
                </a:lnTo>
                <a:lnTo>
                  <a:pt x="1434783" y="1303078"/>
                </a:lnTo>
                <a:lnTo>
                  <a:pt x="1415415" y="1310693"/>
                </a:lnTo>
                <a:lnTo>
                  <a:pt x="1395730" y="1317990"/>
                </a:lnTo>
                <a:lnTo>
                  <a:pt x="1376363" y="1324653"/>
                </a:lnTo>
                <a:lnTo>
                  <a:pt x="1356677" y="1331316"/>
                </a:lnTo>
                <a:lnTo>
                  <a:pt x="1336675" y="1337662"/>
                </a:lnTo>
                <a:lnTo>
                  <a:pt x="1316355" y="1343373"/>
                </a:lnTo>
                <a:lnTo>
                  <a:pt x="1296353" y="1349084"/>
                </a:lnTo>
                <a:lnTo>
                  <a:pt x="1276033" y="1354478"/>
                </a:lnTo>
                <a:lnTo>
                  <a:pt x="1255395" y="1358920"/>
                </a:lnTo>
                <a:lnTo>
                  <a:pt x="1234757" y="1363679"/>
                </a:lnTo>
                <a:lnTo>
                  <a:pt x="1214120" y="1367486"/>
                </a:lnTo>
                <a:lnTo>
                  <a:pt x="1193483" y="1371294"/>
                </a:lnTo>
                <a:lnTo>
                  <a:pt x="1172845" y="1374784"/>
                </a:lnTo>
                <a:lnTo>
                  <a:pt x="1151890" y="1377639"/>
                </a:lnTo>
                <a:lnTo>
                  <a:pt x="1130935" y="1380178"/>
                </a:lnTo>
                <a:lnTo>
                  <a:pt x="1109345" y="1382399"/>
                </a:lnTo>
                <a:lnTo>
                  <a:pt x="1088390" y="1384302"/>
                </a:lnTo>
                <a:lnTo>
                  <a:pt x="1067117" y="1385571"/>
                </a:lnTo>
                <a:lnTo>
                  <a:pt x="1046163" y="1386840"/>
                </a:lnTo>
                <a:lnTo>
                  <a:pt x="1024573" y="1387475"/>
                </a:lnTo>
                <a:lnTo>
                  <a:pt x="1003300" y="1387475"/>
                </a:lnTo>
                <a:lnTo>
                  <a:pt x="981393" y="1387475"/>
                </a:lnTo>
                <a:lnTo>
                  <a:pt x="959485" y="1386840"/>
                </a:lnTo>
                <a:lnTo>
                  <a:pt x="937895" y="1385571"/>
                </a:lnTo>
                <a:lnTo>
                  <a:pt x="916305" y="1384302"/>
                </a:lnTo>
                <a:lnTo>
                  <a:pt x="895033" y="1382399"/>
                </a:lnTo>
                <a:lnTo>
                  <a:pt x="873760" y="1380178"/>
                </a:lnTo>
                <a:lnTo>
                  <a:pt x="852805" y="1377639"/>
                </a:lnTo>
                <a:lnTo>
                  <a:pt x="831533" y="1374784"/>
                </a:lnTo>
                <a:lnTo>
                  <a:pt x="810578" y="1371294"/>
                </a:lnTo>
                <a:lnTo>
                  <a:pt x="789940" y="1367486"/>
                </a:lnTo>
                <a:lnTo>
                  <a:pt x="769303" y="1363679"/>
                </a:lnTo>
                <a:lnTo>
                  <a:pt x="748983" y="1358920"/>
                </a:lnTo>
                <a:lnTo>
                  <a:pt x="728980" y="1354478"/>
                </a:lnTo>
                <a:lnTo>
                  <a:pt x="708660" y="1349084"/>
                </a:lnTo>
                <a:lnTo>
                  <a:pt x="689293" y="1343373"/>
                </a:lnTo>
                <a:lnTo>
                  <a:pt x="669290" y="1337662"/>
                </a:lnTo>
                <a:lnTo>
                  <a:pt x="649605" y="1331316"/>
                </a:lnTo>
                <a:lnTo>
                  <a:pt x="630555" y="1324653"/>
                </a:lnTo>
                <a:lnTo>
                  <a:pt x="611187" y="1317990"/>
                </a:lnTo>
                <a:lnTo>
                  <a:pt x="592455" y="1310693"/>
                </a:lnTo>
                <a:lnTo>
                  <a:pt x="573722" y="1303078"/>
                </a:lnTo>
                <a:lnTo>
                  <a:pt x="554990" y="1295146"/>
                </a:lnTo>
                <a:lnTo>
                  <a:pt x="536892" y="1287214"/>
                </a:lnTo>
                <a:lnTo>
                  <a:pt x="518477" y="1278647"/>
                </a:lnTo>
                <a:lnTo>
                  <a:pt x="500380" y="1269763"/>
                </a:lnTo>
                <a:lnTo>
                  <a:pt x="482917" y="1260245"/>
                </a:lnTo>
                <a:lnTo>
                  <a:pt x="465137" y="1250726"/>
                </a:lnTo>
                <a:lnTo>
                  <a:pt x="447992" y="1241208"/>
                </a:lnTo>
                <a:lnTo>
                  <a:pt x="430847" y="1231055"/>
                </a:lnTo>
                <a:lnTo>
                  <a:pt x="414020" y="1220902"/>
                </a:lnTo>
                <a:lnTo>
                  <a:pt x="397510" y="1210114"/>
                </a:lnTo>
                <a:lnTo>
                  <a:pt x="381000" y="1199009"/>
                </a:lnTo>
                <a:lnTo>
                  <a:pt x="364807" y="1187905"/>
                </a:lnTo>
                <a:lnTo>
                  <a:pt x="348615" y="1176482"/>
                </a:lnTo>
                <a:lnTo>
                  <a:pt x="333057" y="1164743"/>
                </a:lnTo>
                <a:lnTo>
                  <a:pt x="317817" y="1152686"/>
                </a:lnTo>
                <a:lnTo>
                  <a:pt x="302260" y="1140312"/>
                </a:lnTo>
                <a:lnTo>
                  <a:pt x="287337" y="1127938"/>
                </a:lnTo>
                <a:lnTo>
                  <a:pt x="272732" y="1115247"/>
                </a:lnTo>
                <a:lnTo>
                  <a:pt x="258445" y="1101921"/>
                </a:lnTo>
                <a:lnTo>
                  <a:pt x="244475" y="1088913"/>
                </a:lnTo>
                <a:lnTo>
                  <a:pt x="230505" y="1075269"/>
                </a:lnTo>
                <a:lnTo>
                  <a:pt x="216852" y="1061309"/>
                </a:lnTo>
                <a:lnTo>
                  <a:pt x="203517" y="1047666"/>
                </a:lnTo>
                <a:lnTo>
                  <a:pt x="190182" y="1033388"/>
                </a:lnTo>
                <a:lnTo>
                  <a:pt x="177800" y="1018793"/>
                </a:lnTo>
                <a:lnTo>
                  <a:pt x="164782" y="1004198"/>
                </a:lnTo>
                <a:lnTo>
                  <a:pt x="152717" y="989286"/>
                </a:lnTo>
                <a:lnTo>
                  <a:pt x="140970" y="973739"/>
                </a:lnTo>
                <a:lnTo>
                  <a:pt x="129222" y="958510"/>
                </a:lnTo>
                <a:lnTo>
                  <a:pt x="117792" y="943280"/>
                </a:lnTo>
                <a:lnTo>
                  <a:pt x="106997" y="927099"/>
                </a:lnTo>
                <a:lnTo>
                  <a:pt x="96202" y="911552"/>
                </a:lnTo>
                <a:lnTo>
                  <a:pt x="85725" y="895053"/>
                </a:lnTo>
                <a:lnTo>
                  <a:pt x="75882" y="879189"/>
                </a:lnTo>
                <a:lnTo>
                  <a:pt x="66040" y="862373"/>
                </a:lnTo>
                <a:lnTo>
                  <a:pt x="56515" y="845874"/>
                </a:lnTo>
                <a:lnTo>
                  <a:pt x="47307" y="829058"/>
                </a:lnTo>
                <a:lnTo>
                  <a:pt x="38735" y="811925"/>
                </a:lnTo>
                <a:lnTo>
                  <a:pt x="30162" y="794792"/>
                </a:lnTo>
                <a:lnTo>
                  <a:pt x="22225" y="777341"/>
                </a:lnTo>
                <a:lnTo>
                  <a:pt x="14287" y="759891"/>
                </a:lnTo>
                <a:lnTo>
                  <a:pt x="6667" y="742123"/>
                </a:lnTo>
                <a:lnTo>
                  <a:pt x="0" y="724355"/>
                </a:lnTo>
                <a:lnTo>
                  <a:pt x="6667" y="704684"/>
                </a:lnTo>
                <a:lnTo>
                  <a:pt x="14287" y="685647"/>
                </a:lnTo>
                <a:lnTo>
                  <a:pt x="22225" y="666610"/>
                </a:lnTo>
                <a:lnTo>
                  <a:pt x="30162" y="647573"/>
                </a:lnTo>
                <a:lnTo>
                  <a:pt x="38735" y="628536"/>
                </a:lnTo>
                <a:lnTo>
                  <a:pt x="47307" y="610134"/>
                </a:lnTo>
                <a:lnTo>
                  <a:pt x="56515" y="592049"/>
                </a:lnTo>
                <a:lnTo>
                  <a:pt x="66040" y="573329"/>
                </a:lnTo>
                <a:lnTo>
                  <a:pt x="75882" y="555561"/>
                </a:lnTo>
                <a:lnTo>
                  <a:pt x="85725" y="537793"/>
                </a:lnTo>
                <a:lnTo>
                  <a:pt x="96202" y="520026"/>
                </a:lnTo>
                <a:lnTo>
                  <a:pt x="106997" y="502575"/>
                </a:lnTo>
                <a:lnTo>
                  <a:pt x="117792" y="485442"/>
                </a:lnTo>
                <a:lnTo>
                  <a:pt x="129222" y="468309"/>
                </a:lnTo>
                <a:lnTo>
                  <a:pt x="140970" y="451810"/>
                </a:lnTo>
                <a:lnTo>
                  <a:pt x="152717" y="435311"/>
                </a:lnTo>
                <a:lnTo>
                  <a:pt x="164782" y="419130"/>
                </a:lnTo>
                <a:lnTo>
                  <a:pt x="177800" y="402948"/>
                </a:lnTo>
                <a:lnTo>
                  <a:pt x="190182" y="387402"/>
                </a:lnTo>
                <a:lnTo>
                  <a:pt x="203517" y="371537"/>
                </a:lnTo>
                <a:lnTo>
                  <a:pt x="216852" y="356308"/>
                </a:lnTo>
                <a:lnTo>
                  <a:pt x="230505" y="341396"/>
                </a:lnTo>
                <a:lnTo>
                  <a:pt x="244475" y="326483"/>
                </a:lnTo>
                <a:lnTo>
                  <a:pt x="258445" y="311888"/>
                </a:lnTo>
                <a:lnTo>
                  <a:pt x="272732" y="297611"/>
                </a:lnTo>
                <a:lnTo>
                  <a:pt x="287337" y="283650"/>
                </a:lnTo>
                <a:lnTo>
                  <a:pt x="302260" y="270324"/>
                </a:lnTo>
                <a:lnTo>
                  <a:pt x="317817" y="256681"/>
                </a:lnTo>
                <a:lnTo>
                  <a:pt x="333057" y="243355"/>
                </a:lnTo>
                <a:lnTo>
                  <a:pt x="348615" y="230664"/>
                </a:lnTo>
                <a:lnTo>
                  <a:pt x="364807" y="218290"/>
                </a:lnTo>
                <a:lnTo>
                  <a:pt x="381000" y="205916"/>
                </a:lnTo>
                <a:lnTo>
                  <a:pt x="397510" y="194177"/>
                </a:lnTo>
                <a:lnTo>
                  <a:pt x="414020" y="182437"/>
                </a:lnTo>
                <a:lnTo>
                  <a:pt x="430847" y="171015"/>
                </a:lnTo>
                <a:lnTo>
                  <a:pt x="447992" y="160228"/>
                </a:lnTo>
                <a:lnTo>
                  <a:pt x="465137" y="149440"/>
                </a:lnTo>
                <a:lnTo>
                  <a:pt x="482917" y="138970"/>
                </a:lnTo>
                <a:lnTo>
                  <a:pt x="500380" y="128817"/>
                </a:lnTo>
                <a:lnTo>
                  <a:pt x="518477" y="119298"/>
                </a:lnTo>
                <a:lnTo>
                  <a:pt x="536892" y="110097"/>
                </a:lnTo>
                <a:lnTo>
                  <a:pt x="554990" y="101213"/>
                </a:lnTo>
                <a:lnTo>
                  <a:pt x="573722" y="92329"/>
                </a:lnTo>
                <a:lnTo>
                  <a:pt x="592455" y="84080"/>
                </a:lnTo>
                <a:lnTo>
                  <a:pt x="611187" y="76148"/>
                </a:lnTo>
                <a:lnTo>
                  <a:pt x="630555" y="68850"/>
                </a:lnTo>
                <a:lnTo>
                  <a:pt x="649605" y="61553"/>
                </a:lnTo>
                <a:lnTo>
                  <a:pt x="669290" y="54573"/>
                </a:lnTo>
                <a:lnTo>
                  <a:pt x="689293" y="48227"/>
                </a:lnTo>
                <a:lnTo>
                  <a:pt x="708660" y="42199"/>
                </a:lnTo>
                <a:lnTo>
                  <a:pt x="728980" y="36487"/>
                </a:lnTo>
                <a:lnTo>
                  <a:pt x="748983" y="31411"/>
                </a:lnTo>
                <a:lnTo>
                  <a:pt x="769303" y="26334"/>
                </a:lnTo>
                <a:lnTo>
                  <a:pt x="789940" y="21892"/>
                </a:lnTo>
                <a:lnTo>
                  <a:pt x="810578" y="17768"/>
                </a:lnTo>
                <a:lnTo>
                  <a:pt x="831533" y="14278"/>
                </a:lnTo>
                <a:lnTo>
                  <a:pt x="852805" y="11105"/>
                </a:lnTo>
                <a:lnTo>
                  <a:pt x="873760" y="8249"/>
                </a:lnTo>
                <a:lnTo>
                  <a:pt x="895033" y="5711"/>
                </a:lnTo>
                <a:lnTo>
                  <a:pt x="916305" y="3490"/>
                </a:lnTo>
                <a:lnTo>
                  <a:pt x="937895" y="2221"/>
                </a:lnTo>
                <a:lnTo>
                  <a:pt x="959485" y="1269"/>
                </a:lnTo>
                <a:lnTo>
                  <a:pt x="981393" y="317"/>
                </a:lnTo>
                <a:lnTo>
                  <a:pt x="1003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376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Generation of Cat Type States via </a:t>
            </a:r>
            <a:r>
              <a:rPr lang="en-US" altLang="zh-CN" sz="20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Floquet</a:t>
            </a: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Engineering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24953D-4F5F-F557-EF27-65C087C82A64}"/>
                  </a:ext>
                </a:extLst>
              </p:cNvPr>
              <p:cNvSpPr txBox="1"/>
              <p:nvPr/>
            </p:nvSpPr>
            <p:spPr>
              <a:xfrm>
                <a:off x="298314" y="745487"/>
                <a:ext cx="8560341" cy="2224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 to generate Cat States?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One Axis Twisting(OAT)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Advantage: Good properties for precision measurement (Heisenberg Limit) 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Disadvantage: Too slow, and couldn’t be speeded up by applying more atoms in the system.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24953D-4F5F-F557-EF27-65C087C82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14" y="745487"/>
                <a:ext cx="8560341" cy="2224968"/>
              </a:xfrm>
              <a:prstGeom prst="rect">
                <a:avLst/>
              </a:prstGeom>
              <a:blipFill>
                <a:blip r:embed="rId3"/>
                <a:stretch>
                  <a:fillRect l="-641" t="-1370" b="-3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F74ED4B-BE71-1821-B2CD-D803D891C48C}"/>
              </a:ext>
            </a:extLst>
          </p:cNvPr>
          <p:cNvSpPr txBox="1"/>
          <p:nvPr/>
        </p:nvSpPr>
        <p:spPr>
          <a:xfrm>
            <a:off x="440988" y="6490331"/>
            <a:ext cx="801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Ref: PRA 67, 013607 (2003)</a:t>
            </a:r>
          </a:p>
        </p:txBody>
      </p:sp>
      <p:pic>
        <p:nvPicPr>
          <p:cNvPr id="3" name="图片 9">
            <a:extLst>
              <a:ext uri="{FF2B5EF4-FFF2-40B4-BE49-F238E27FC236}">
                <a16:creationId xmlns:a16="http://schemas.microsoft.com/office/drawing/2014/main" id="{25DE664C-5E1B-229A-7B26-3E58EBC12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37" t="2627" r="4769" b="13321"/>
          <a:stretch/>
        </p:blipFill>
        <p:spPr>
          <a:xfrm>
            <a:off x="6878377" y="2630762"/>
            <a:ext cx="2052617" cy="2038183"/>
          </a:xfrm>
          <a:prstGeom prst="rect">
            <a:avLst/>
          </a:prstGeom>
        </p:spPr>
      </p:pic>
      <p:pic>
        <p:nvPicPr>
          <p:cNvPr id="5" name="图片 12">
            <a:extLst>
              <a:ext uri="{FF2B5EF4-FFF2-40B4-BE49-F238E27FC236}">
                <a16:creationId xmlns:a16="http://schemas.microsoft.com/office/drawing/2014/main" id="{CC3E4ABE-EF25-06DD-27E8-97A92FF209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31" t="13208" r="6658" b="6093"/>
          <a:stretch/>
        </p:blipFill>
        <p:spPr>
          <a:xfrm>
            <a:off x="6878377" y="4668945"/>
            <a:ext cx="2041822" cy="2038186"/>
          </a:xfrm>
          <a:prstGeom prst="rect">
            <a:avLst/>
          </a:prstGeom>
        </p:spPr>
      </p:pic>
      <p:pic>
        <p:nvPicPr>
          <p:cNvPr id="8" name="图片 14">
            <a:extLst>
              <a:ext uri="{FF2B5EF4-FFF2-40B4-BE49-F238E27FC236}">
                <a16:creationId xmlns:a16="http://schemas.microsoft.com/office/drawing/2014/main" id="{F0EF53CB-2516-DE13-1765-9F62C79FF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56" y="3501928"/>
            <a:ext cx="4116967" cy="2470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F28F27-F56E-B872-5F32-E302ED9732D1}"/>
                  </a:ext>
                </a:extLst>
              </p:cNvPr>
              <p:cNvSpPr txBox="1"/>
              <p:nvPr/>
            </p:nvSpPr>
            <p:spPr>
              <a:xfrm>
                <a:off x="2053008" y="5907745"/>
                <a:ext cx="4581726" cy="409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F28F27-F56E-B872-5F32-E302ED97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008" y="5907745"/>
                <a:ext cx="4581726" cy="409536"/>
              </a:xfrm>
              <a:prstGeom prst="rect">
                <a:avLst/>
              </a:prstGeom>
              <a:blipFill>
                <a:blip r:embed="rId7"/>
                <a:stretch>
                  <a:fillRect t="-97015" b="-170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E486DE-9E0A-EA9F-3FD2-B8D646E4867A}"/>
                  </a:ext>
                </a:extLst>
              </p:cNvPr>
              <p:cNvSpPr txBox="1"/>
              <p:nvPr/>
            </p:nvSpPr>
            <p:spPr>
              <a:xfrm>
                <a:off x="-1415282" y="5907745"/>
                <a:ext cx="4581726" cy="409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E486DE-9E0A-EA9F-3FD2-B8D646E4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15282" y="5907745"/>
                <a:ext cx="4581726" cy="409536"/>
              </a:xfrm>
              <a:prstGeom prst="rect">
                <a:avLst/>
              </a:prstGeom>
              <a:blipFill>
                <a:blip r:embed="rId8"/>
                <a:stretch>
                  <a:fillRect t="-97015" b="-170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AAAB859-F689-860C-A394-8187EFA94424}"/>
              </a:ext>
            </a:extLst>
          </p:cNvPr>
          <p:cNvSpPr txBox="1"/>
          <p:nvPr/>
        </p:nvSpPr>
        <p:spPr>
          <a:xfrm rot="16200000">
            <a:off x="-1013201" y="4268282"/>
            <a:ext cx="2470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Population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2D1F7A-0AB4-AFEB-9BD0-07C8E220EC88}"/>
                  </a:ext>
                </a:extLst>
              </p:cNvPr>
              <p:cNvSpPr txBox="1"/>
              <p:nvPr/>
            </p:nvSpPr>
            <p:spPr>
              <a:xfrm>
                <a:off x="177103" y="2902929"/>
                <a:ext cx="8560341" cy="1172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Any other way?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Twist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ln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⁡(8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2D1F7A-0AB4-AFEB-9BD0-07C8E220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03" y="2902929"/>
                <a:ext cx="8560341" cy="1172116"/>
              </a:xfrm>
              <a:prstGeom prst="rect">
                <a:avLst/>
              </a:prstGeom>
              <a:blipFill>
                <a:blip r:embed="rId9"/>
                <a:stretch>
                  <a:fillRect l="-570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Generation of Cat Type States via </a:t>
            </a:r>
            <a:r>
              <a:rPr lang="en-US" altLang="zh-CN" sz="20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Floquet</a:t>
            </a: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Engineering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24953D-4F5F-F557-EF27-65C087C82A64}"/>
              </a:ext>
            </a:extLst>
          </p:cNvPr>
          <p:cNvSpPr txBox="1"/>
          <p:nvPr/>
        </p:nvSpPr>
        <p:spPr>
          <a:xfrm>
            <a:off x="298314" y="739002"/>
            <a:ext cx="85603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improve?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OAT: High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catness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fidelity but slow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TNT: Fast but low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catness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fidelity</a:t>
            </a:r>
          </a:p>
        </p:txBody>
      </p:sp>
      <p:pic>
        <p:nvPicPr>
          <p:cNvPr id="10" name="图片 8">
            <a:extLst>
              <a:ext uri="{FF2B5EF4-FFF2-40B4-BE49-F238E27FC236}">
                <a16:creationId xmlns:a16="http://schemas.microsoft.com/office/drawing/2014/main" id="{EFAE765B-D78C-8529-16A6-22BDBDB2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8" y="3981195"/>
            <a:ext cx="4182343" cy="2509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99D59B-6A86-8668-6E2D-5028A0C6EA01}"/>
                  </a:ext>
                </a:extLst>
              </p:cNvPr>
              <p:cNvSpPr txBox="1"/>
              <p:nvPr/>
            </p:nvSpPr>
            <p:spPr>
              <a:xfrm>
                <a:off x="-1327733" y="6428300"/>
                <a:ext cx="4581726" cy="409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99D59B-6A86-8668-6E2D-5028A0C6E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7733" y="6428300"/>
                <a:ext cx="4581726" cy="409536"/>
              </a:xfrm>
              <a:prstGeom prst="rect">
                <a:avLst/>
              </a:prstGeom>
              <a:blipFill>
                <a:blip r:embed="rId4"/>
                <a:stretch>
                  <a:fillRect t="-97015" b="-170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1F821-9574-6418-C1BF-208C04A1929F}"/>
                  </a:ext>
                </a:extLst>
              </p:cNvPr>
              <p:cNvSpPr txBox="1"/>
              <p:nvPr/>
            </p:nvSpPr>
            <p:spPr>
              <a:xfrm>
                <a:off x="2281137" y="6428300"/>
                <a:ext cx="4581726" cy="409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51F821-9574-6418-C1BF-208C04A19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137" y="6428300"/>
                <a:ext cx="4581726" cy="409536"/>
              </a:xfrm>
              <a:prstGeom prst="rect">
                <a:avLst/>
              </a:prstGeom>
              <a:blipFill>
                <a:blip r:embed="rId5"/>
                <a:stretch>
                  <a:fillRect t="-97015" b="-170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138E1D9-988E-003C-15B4-331E435D0F4C}"/>
              </a:ext>
            </a:extLst>
          </p:cNvPr>
          <p:cNvSpPr txBox="1"/>
          <p:nvPr/>
        </p:nvSpPr>
        <p:spPr>
          <a:xfrm rot="16200000">
            <a:off x="-946342" y="4988779"/>
            <a:ext cx="2470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Population probability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42EFEC-CFD2-8EC7-7C92-816A4F347072}"/>
                  </a:ext>
                </a:extLst>
              </p:cNvPr>
              <p:cNvSpPr txBox="1"/>
              <p:nvPr/>
            </p:nvSpPr>
            <p:spPr>
              <a:xfrm>
                <a:off x="524898" y="1646820"/>
                <a:ext cx="7955605" cy="2254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𝑋𝑌𝑍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𝑀𝑜𝑑𝑒𝑙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𝑋𝑌𝑍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Interesting story: The model is also named after </a:t>
                </a:r>
                <a:r>
                  <a:rPr lang="en-US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Xuanchen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Yongchun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Zhiyao.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 to generate it? </a:t>
                </a:r>
                <a:r>
                  <a:rPr lang="en-US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Floquet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Driving!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Fast and High </a:t>
                </a:r>
                <a:r>
                  <a:rPr lang="en-US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Catness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fidelity!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𝑁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42EFEC-CFD2-8EC7-7C92-816A4F347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98" y="1646820"/>
                <a:ext cx="7955605" cy="2254656"/>
              </a:xfrm>
              <a:prstGeom prst="rect">
                <a:avLst/>
              </a:prstGeom>
              <a:blipFill>
                <a:blip r:embed="rId6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1">
            <a:extLst>
              <a:ext uri="{FF2B5EF4-FFF2-40B4-BE49-F238E27FC236}">
                <a16:creationId xmlns:a16="http://schemas.microsoft.com/office/drawing/2014/main" id="{D8580148-9E49-7870-3E9C-74B2E03AD2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08" t="5930" r="22607" b="15723"/>
          <a:stretch/>
        </p:blipFill>
        <p:spPr>
          <a:xfrm>
            <a:off x="6720190" y="3116902"/>
            <a:ext cx="1613296" cy="1723293"/>
          </a:xfrm>
          <a:prstGeom prst="rect">
            <a:avLst/>
          </a:prstGeom>
        </p:spPr>
      </p:pic>
      <p:pic>
        <p:nvPicPr>
          <p:cNvPr id="12" name="图片 12">
            <a:extLst>
              <a:ext uri="{FF2B5EF4-FFF2-40B4-BE49-F238E27FC236}">
                <a16:creationId xmlns:a16="http://schemas.microsoft.com/office/drawing/2014/main" id="{69A78E54-3B94-4CE0-D5C5-01350A1F97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487" t="7894" r="21160" b="18816"/>
          <a:stretch/>
        </p:blipFill>
        <p:spPr>
          <a:xfrm>
            <a:off x="6754001" y="4975302"/>
            <a:ext cx="1560822" cy="17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4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Generation of Cat Type States via </a:t>
            </a:r>
            <a:r>
              <a:rPr lang="en-US" altLang="zh-CN" sz="20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Floquet</a:t>
            </a: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Engineering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24953D-4F5F-F557-EF27-65C087C82A64}"/>
              </a:ext>
            </a:extLst>
          </p:cNvPr>
          <p:cNvSpPr txBox="1"/>
          <p:nvPr/>
        </p:nvSpPr>
        <p:spPr>
          <a:xfrm>
            <a:off x="298315" y="739002"/>
            <a:ext cx="2211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</a:t>
            </a:r>
            <a:r>
              <a:rPr lang="en-US" altLang="zh-C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Catness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Fidelity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6305EF-6FFB-7566-3568-B0E668F444E9}"/>
                  </a:ext>
                </a:extLst>
              </p:cNvPr>
              <p:cNvSpPr txBox="1"/>
              <p:nvPr/>
            </p:nvSpPr>
            <p:spPr>
              <a:xfrm>
                <a:off x="2014154" y="771544"/>
                <a:ext cx="4581266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kumimoji="1"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𝐶𝐴𝑇</m:t>
                              </m:r>
                            </m:e>
                          </m:d>
                        </m:e>
                      </m:d>
                      <m:r>
                        <a:rPr kumimoji="1"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6305EF-6FFB-7566-3568-B0E668F44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154" y="771544"/>
                <a:ext cx="4581266" cy="664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20">
                <a:extLst>
                  <a:ext uri="{FF2B5EF4-FFF2-40B4-BE49-F238E27FC236}">
                    <a16:creationId xmlns:a16="http://schemas.microsoft.com/office/drawing/2014/main" id="{0C0AD58B-CCB3-38E7-D1E4-633D97AAD5E6}"/>
                  </a:ext>
                </a:extLst>
              </p:cNvPr>
              <p:cNvSpPr txBox="1"/>
              <p:nvPr/>
            </p:nvSpPr>
            <p:spPr>
              <a:xfrm>
                <a:off x="4504879" y="1414329"/>
                <a:ext cx="4181081" cy="567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5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1650" b="0" i="1" smtClean="0">
                          <a:latin typeface="Cambria Math" panose="02040503050406030204" pitchFamily="18" charset="0"/>
                        </a:rPr>
                        <m:t>𝑋𝑌𝑍</m:t>
                      </m:r>
                      <m:r>
                        <a:rPr kumimoji="1" lang="en-US" altLang="zh-CN" sz="1650" i="1" smtClean="0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kumimoji="1" lang="en-US" altLang="zh-CN" sz="16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CN" sz="16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6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16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sz="165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sz="165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zh-CN" sz="165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sz="165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6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6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zh-CN" sz="16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sz="1650" dirty="0"/>
              </a:p>
            </p:txBody>
          </p:sp>
        </mc:Choice>
        <mc:Fallback xmlns="">
          <p:sp>
            <p:nvSpPr>
              <p:cNvPr id="10" name="文本框 20">
                <a:extLst>
                  <a:ext uri="{FF2B5EF4-FFF2-40B4-BE49-F238E27FC236}">
                    <a16:creationId xmlns:a16="http://schemas.microsoft.com/office/drawing/2014/main" id="{0C0AD58B-CCB3-38E7-D1E4-633D97AAD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879" y="1414329"/>
                <a:ext cx="4181081" cy="567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478D8C-3501-AC5B-CF7D-692921A5B7D5}"/>
                  </a:ext>
                </a:extLst>
              </p:cNvPr>
              <p:cNvSpPr txBox="1"/>
              <p:nvPr/>
            </p:nvSpPr>
            <p:spPr>
              <a:xfrm>
                <a:off x="-9266" y="1524433"/>
                <a:ext cx="45812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Ω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Twist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turn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478D8C-3501-AC5B-CF7D-692921A5B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66" y="1524433"/>
                <a:ext cx="458126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2">
            <a:extLst>
              <a:ext uri="{FF2B5EF4-FFF2-40B4-BE49-F238E27FC236}">
                <a16:creationId xmlns:a16="http://schemas.microsoft.com/office/drawing/2014/main" id="{5784F694-EE7D-58FE-2861-5A4AD8D0E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65" y="1982048"/>
            <a:ext cx="6328198" cy="4842589"/>
          </a:xfrm>
          <a:prstGeom prst="rect">
            <a:avLst/>
          </a:prstGeom>
        </p:spPr>
      </p:pic>
      <p:pic>
        <p:nvPicPr>
          <p:cNvPr id="2" name="图片 14">
            <a:extLst>
              <a:ext uri="{FF2B5EF4-FFF2-40B4-BE49-F238E27FC236}">
                <a16:creationId xmlns:a16="http://schemas.microsoft.com/office/drawing/2014/main" id="{13138226-8FBF-CBD2-537B-6FA7BA76D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2140" y="1983259"/>
            <a:ext cx="3271860" cy="48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0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Generation of Cat Type States via </a:t>
            </a:r>
            <a:r>
              <a:rPr lang="en-US" altLang="zh-CN" sz="20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Floquet</a:t>
            </a: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Engineering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">
            <a:extLst>
              <a:ext uri="{FF2B5EF4-FFF2-40B4-BE49-F238E27FC236}">
                <a16:creationId xmlns:a16="http://schemas.microsoft.com/office/drawing/2014/main" id="{6817D0DF-0F44-9777-F233-606E02D8794D}"/>
              </a:ext>
            </a:extLst>
          </p:cNvPr>
          <p:cNvGrpSpPr/>
          <p:nvPr/>
        </p:nvGrpSpPr>
        <p:grpSpPr>
          <a:xfrm>
            <a:off x="148825" y="3997302"/>
            <a:ext cx="2063274" cy="1902878"/>
            <a:chOff x="198433" y="4186736"/>
            <a:chExt cx="2751032" cy="2537170"/>
          </a:xfrm>
        </p:grpSpPr>
        <p:sp>
          <p:nvSpPr>
            <p:cNvPr id="3" name="椭圆 105">
              <a:extLst>
                <a:ext uri="{FF2B5EF4-FFF2-40B4-BE49-F238E27FC236}">
                  <a16:creationId xmlns:a16="http://schemas.microsoft.com/office/drawing/2014/main" id="{48B4201C-A40A-F95C-B4D6-38F1AA620D85}"/>
                </a:ext>
              </a:extLst>
            </p:cNvPr>
            <p:cNvSpPr/>
            <p:nvPr/>
          </p:nvSpPr>
          <p:spPr>
            <a:xfrm>
              <a:off x="506546" y="4617623"/>
              <a:ext cx="1976427" cy="19764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5" name="直线箭头连接符 106">
              <a:extLst>
                <a:ext uri="{FF2B5EF4-FFF2-40B4-BE49-F238E27FC236}">
                  <a16:creationId xmlns:a16="http://schemas.microsoft.com/office/drawing/2014/main" id="{2435E9F6-18D3-70EA-D420-60169AD19804}"/>
                </a:ext>
              </a:extLst>
            </p:cNvPr>
            <p:cNvCxnSpPr/>
            <p:nvPr/>
          </p:nvCxnSpPr>
          <p:spPr>
            <a:xfrm flipV="1">
              <a:off x="1494759" y="4437895"/>
              <a:ext cx="0" cy="22860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27">
              <a:extLst>
                <a:ext uri="{FF2B5EF4-FFF2-40B4-BE49-F238E27FC236}">
                  <a16:creationId xmlns:a16="http://schemas.microsoft.com/office/drawing/2014/main" id="{18E2146A-8B38-3634-52B1-49394C80A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433" y="5580902"/>
              <a:ext cx="2643300" cy="15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29">
                  <a:extLst>
                    <a:ext uri="{FF2B5EF4-FFF2-40B4-BE49-F238E27FC236}">
                      <a16:creationId xmlns:a16="http://schemas.microsoft.com/office/drawing/2014/main" id="{B77C2E95-1667-2ECA-0A55-316AA3CD86FD}"/>
                    </a:ext>
                  </a:extLst>
                </p:cNvPr>
                <p:cNvSpPr txBox="1"/>
                <p:nvPr/>
              </p:nvSpPr>
              <p:spPr>
                <a:xfrm>
                  <a:off x="2488192" y="5582470"/>
                  <a:ext cx="461273" cy="488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16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1650" dirty="0"/>
                </a:p>
              </p:txBody>
            </p:sp>
          </mc:Choice>
          <mc:Fallback xmlns="">
            <p:sp>
              <p:nvSpPr>
                <p:cNvPr id="11" name="文本框 29">
                  <a:extLst>
                    <a:ext uri="{FF2B5EF4-FFF2-40B4-BE49-F238E27FC236}">
                      <a16:creationId xmlns:a16="http://schemas.microsoft.com/office/drawing/2014/main" id="{B77C2E95-1667-2ECA-0A55-316AA3CD8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192" y="5582470"/>
                  <a:ext cx="461273" cy="488425"/>
                </a:xfrm>
                <a:prstGeom prst="rect">
                  <a:avLst/>
                </a:prstGeom>
                <a:blipFill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30">
                  <a:extLst>
                    <a:ext uri="{FF2B5EF4-FFF2-40B4-BE49-F238E27FC236}">
                      <a16:creationId xmlns:a16="http://schemas.microsoft.com/office/drawing/2014/main" id="{9A206117-B119-6199-5875-C3F9C7029499}"/>
                    </a:ext>
                  </a:extLst>
                </p:cNvPr>
                <p:cNvSpPr txBox="1"/>
                <p:nvPr/>
              </p:nvSpPr>
              <p:spPr>
                <a:xfrm>
                  <a:off x="941940" y="4186736"/>
                  <a:ext cx="4612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CN" sz="16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sz="1650" dirty="0"/>
                </a:p>
              </p:txBody>
            </p:sp>
          </mc:Choice>
          <mc:Fallback xmlns="">
            <p:sp>
              <p:nvSpPr>
                <p:cNvPr id="12" name="文本框 30">
                  <a:extLst>
                    <a:ext uri="{FF2B5EF4-FFF2-40B4-BE49-F238E27FC236}">
                      <a16:creationId xmlns:a16="http://schemas.microsoft.com/office/drawing/2014/main" id="{9A206117-B119-6199-5875-C3F9C7029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940" y="4186736"/>
                  <a:ext cx="461273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31">
              <a:extLst>
                <a:ext uri="{FF2B5EF4-FFF2-40B4-BE49-F238E27FC236}">
                  <a16:creationId xmlns:a16="http://schemas.microsoft.com/office/drawing/2014/main" id="{B0A57C9F-08C0-3DED-8453-7E3CA4D9EDFD}"/>
                </a:ext>
              </a:extLst>
            </p:cNvPr>
            <p:cNvSpPr/>
            <p:nvPr/>
          </p:nvSpPr>
          <p:spPr>
            <a:xfrm>
              <a:off x="1181889" y="5256818"/>
              <a:ext cx="648167" cy="648167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pic>
        <p:nvPicPr>
          <p:cNvPr id="14" name="图片 32">
            <a:extLst>
              <a:ext uri="{FF2B5EF4-FFF2-40B4-BE49-F238E27FC236}">
                <a16:creationId xmlns:a16="http://schemas.microsoft.com/office/drawing/2014/main" id="{4A4A59CF-3513-B12E-815C-6F4CD22FC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09" y="2794713"/>
            <a:ext cx="1474821" cy="1477770"/>
          </a:xfrm>
          <a:prstGeom prst="rect">
            <a:avLst/>
          </a:prstGeom>
        </p:spPr>
      </p:pic>
      <p:pic>
        <p:nvPicPr>
          <p:cNvPr id="15" name="图片 33">
            <a:extLst>
              <a:ext uri="{FF2B5EF4-FFF2-40B4-BE49-F238E27FC236}">
                <a16:creationId xmlns:a16="http://schemas.microsoft.com/office/drawing/2014/main" id="{467C9A0D-6EC9-3651-8457-C37DA8019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2094" y="2797444"/>
            <a:ext cx="1474821" cy="1454174"/>
          </a:xfrm>
          <a:prstGeom prst="rect">
            <a:avLst/>
          </a:prstGeom>
        </p:spPr>
      </p:pic>
      <p:pic>
        <p:nvPicPr>
          <p:cNvPr id="16" name="图片 34">
            <a:extLst>
              <a:ext uri="{FF2B5EF4-FFF2-40B4-BE49-F238E27FC236}">
                <a16:creationId xmlns:a16="http://schemas.microsoft.com/office/drawing/2014/main" id="{EBE80B4C-89BB-51F2-8475-DC6FFA5F4A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102" y="2702595"/>
            <a:ext cx="1808594" cy="1663906"/>
          </a:xfrm>
          <a:prstGeom prst="rect">
            <a:avLst/>
          </a:prstGeom>
        </p:spPr>
      </p:pic>
      <p:pic>
        <p:nvPicPr>
          <p:cNvPr id="17" name="图片 35">
            <a:extLst>
              <a:ext uri="{FF2B5EF4-FFF2-40B4-BE49-F238E27FC236}">
                <a16:creationId xmlns:a16="http://schemas.microsoft.com/office/drawing/2014/main" id="{A32D86CF-7E69-8E3B-E98D-E6012454F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8084" y="2580043"/>
            <a:ext cx="1975916" cy="1888976"/>
          </a:xfrm>
          <a:prstGeom prst="rect">
            <a:avLst/>
          </a:prstGeom>
        </p:spPr>
      </p:pic>
      <p:grpSp>
        <p:nvGrpSpPr>
          <p:cNvPr id="18" name="组合 3">
            <a:extLst>
              <a:ext uri="{FF2B5EF4-FFF2-40B4-BE49-F238E27FC236}">
                <a16:creationId xmlns:a16="http://schemas.microsoft.com/office/drawing/2014/main" id="{CDC6A344-DA52-63A6-C1C1-78CA68483679}"/>
              </a:ext>
            </a:extLst>
          </p:cNvPr>
          <p:cNvGrpSpPr/>
          <p:nvPr/>
        </p:nvGrpSpPr>
        <p:grpSpPr>
          <a:xfrm>
            <a:off x="2505897" y="4150897"/>
            <a:ext cx="2049445" cy="1714508"/>
            <a:chOff x="3341196" y="4391528"/>
            <a:chExt cx="2732593" cy="2286011"/>
          </a:xfrm>
        </p:grpSpPr>
        <p:sp>
          <p:nvSpPr>
            <p:cNvPr id="19" name="椭圆 103">
              <a:extLst>
                <a:ext uri="{FF2B5EF4-FFF2-40B4-BE49-F238E27FC236}">
                  <a16:creationId xmlns:a16="http://schemas.microsoft.com/office/drawing/2014/main" id="{982A6B9A-7D8A-7AFC-1789-C74C1068BCAB}"/>
                </a:ext>
              </a:extLst>
            </p:cNvPr>
            <p:cNvSpPr/>
            <p:nvPr/>
          </p:nvSpPr>
          <p:spPr>
            <a:xfrm>
              <a:off x="3622600" y="4617623"/>
              <a:ext cx="1976427" cy="19764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20" name="直线箭头连接符 104">
              <a:extLst>
                <a:ext uri="{FF2B5EF4-FFF2-40B4-BE49-F238E27FC236}">
                  <a16:creationId xmlns:a16="http://schemas.microsoft.com/office/drawing/2014/main" id="{566A7BD9-1FBB-6E5C-B7DF-928C8EC75D08}"/>
                </a:ext>
              </a:extLst>
            </p:cNvPr>
            <p:cNvCxnSpPr/>
            <p:nvPr/>
          </p:nvCxnSpPr>
          <p:spPr>
            <a:xfrm flipV="1">
              <a:off x="4611899" y="4391528"/>
              <a:ext cx="0" cy="22860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58">
              <a:extLst>
                <a:ext uri="{FF2B5EF4-FFF2-40B4-BE49-F238E27FC236}">
                  <a16:creationId xmlns:a16="http://schemas.microsoft.com/office/drawing/2014/main" id="{8219A7AD-20D7-8989-5CC1-FBA483EDF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0489" y="5581095"/>
              <a:ext cx="2643300" cy="15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40">
              <a:extLst>
                <a:ext uri="{FF2B5EF4-FFF2-40B4-BE49-F238E27FC236}">
                  <a16:creationId xmlns:a16="http://schemas.microsoft.com/office/drawing/2014/main" id="{B59C5C1E-CB39-FE65-D569-304C1CEAB868}"/>
                </a:ext>
              </a:extLst>
            </p:cNvPr>
            <p:cNvSpPr/>
            <p:nvPr/>
          </p:nvSpPr>
          <p:spPr>
            <a:xfrm>
              <a:off x="3936622" y="5417687"/>
              <a:ext cx="1340956" cy="318761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3" name="弧 77">
              <a:extLst>
                <a:ext uri="{FF2B5EF4-FFF2-40B4-BE49-F238E27FC236}">
                  <a16:creationId xmlns:a16="http://schemas.microsoft.com/office/drawing/2014/main" id="{5BB832AA-0E92-AEA3-51E5-E7D08CCC9690}"/>
                </a:ext>
              </a:extLst>
            </p:cNvPr>
            <p:cNvSpPr/>
            <p:nvPr/>
          </p:nvSpPr>
          <p:spPr>
            <a:xfrm>
              <a:off x="3341196" y="5781052"/>
              <a:ext cx="1072552" cy="844668"/>
            </a:xfrm>
            <a:prstGeom prst="arc">
              <a:avLst>
                <a:gd name="adj1" fmla="val 16200000"/>
                <a:gd name="adj2" fmla="val 101437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4" name="弧 78">
              <a:extLst>
                <a:ext uri="{FF2B5EF4-FFF2-40B4-BE49-F238E27FC236}">
                  <a16:creationId xmlns:a16="http://schemas.microsoft.com/office/drawing/2014/main" id="{D37DA9A0-E68F-7F8B-304A-7DF8BE026B66}"/>
                </a:ext>
              </a:extLst>
            </p:cNvPr>
            <p:cNvSpPr/>
            <p:nvPr/>
          </p:nvSpPr>
          <p:spPr>
            <a:xfrm flipV="1">
              <a:off x="3341196" y="4528853"/>
              <a:ext cx="1072552" cy="844668"/>
            </a:xfrm>
            <a:prstGeom prst="arc">
              <a:avLst>
                <a:gd name="adj1" fmla="val 16200000"/>
                <a:gd name="adj2" fmla="val 101437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5" name="弧 79">
              <a:extLst>
                <a:ext uri="{FF2B5EF4-FFF2-40B4-BE49-F238E27FC236}">
                  <a16:creationId xmlns:a16="http://schemas.microsoft.com/office/drawing/2014/main" id="{53BB35A7-14E9-9B5F-9AC7-D10657FB47AE}"/>
                </a:ext>
              </a:extLst>
            </p:cNvPr>
            <p:cNvSpPr/>
            <p:nvPr/>
          </p:nvSpPr>
          <p:spPr>
            <a:xfrm flipH="1" flipV="1">
              <a:off x="4896641" y="4528853"/>
              <a:ext cx="1072552" cy="844668"/>
            </a:xfrm>
            <a:prstGeom prst="arc">
              <a:avLst>
                <a:gd name="adj1" fmla="val 16200000"/>
                <a:gd name="adj2" fmla="val 101437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26" name="弧 80">
              <a:extLst>
                <a:ext uri="{FF2B5EF4-FFF2-40B4-BE49-F238E27FC236}">
                  <a16:creationId xmlns:a16="http://schemas.microsoft.com/office/drawing/2014/main" id="{D906D1A7-DC5C-FDA4-CF84-C3DCFD5CA027}"/>
                </a:ext>
              </a:extLst>
            </p:cNvPr>
            <p:cNvSpPr/>
            <p:nvPr/>
          </p:nvSpPr>
          <p:spPr>
            <a:xfrm flipH="1">
              <a:off x="4896641" y="5781052"/>
              <a:ext cx="1072552" cy="844668"/>
            </a:xfrm>
            <a:prstGeom prst="arc">
              <a:avLst>
                <a:gd name="adj1" fmla="val 16200000"/>
                <a:gd name="adj2" fmla="val 101437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</p:grpSp>
      <p:grpSp>
        <p:nvGrpSpPr>
          <p:cNvPr id="27" name="组合 4">
            <a:extLst>
              <a:ext uri="{FF2B5EF4-FFF2-40B4-BE49-F238E27FC236}">
                <a16:creationId xmlns:a16="http://schemas.microsoft.com/office/drawing/2014/main" id="{D066BDE8-7C27-0F83-B429-C5314DF29F50}"/>
              </a:ext>
            </a:extLst>
          </p:cNvPr>
          <p:cNvGrpSpPr/>
          <p:nvPr/>
        </p:nvGrpSpPr>
        <p:grpSpPr>
          <a:xfrm>
            <a:off x="4930377" y="4146802"/>
            <a:ext cx="1982475" cy="1714508"/>
            <a:chOff x="6573836" y="4386068"/>
            <a:chExt cx="2643300" cy="2286011"/>
          </a:xfrm>
        </p:grpSpPr>
        <p:sp>
          <p:nvSpPr>
            <p:cNvPr id="28" name="椭圆 98">
              <a:extLst>
                <a:ext uri="{FF2B5EF4-FFF2-40B4-BE49-F238E27FC236}">
                  <a16:creationId xmlns:a16="http://schemas.microsoft.com/office/drawing/2014/main" id="{F34EA652-823E-6E7C-33E6-A8B19226EB99}"/>
                </a:ext>
              </a:extLst>
            </p:cNvPr>
            <p:cNvSpPr/>
            <p:nvPr/>
          </p:nvSpPr>
          <p:spPr>
            <a:xfrm>
              <a:off x="6918527" y="4592688"/>
              <a:ext cx="1976427" cy="19764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29" name="直线箭头连接符 102">
              <a:extLst>
                <a:ext uri="{FF2B5EF4-FFF2-40B4-BE49-F238E27FC236}">
                  <a16:creationId xmlns:a16="http://schemas.microsoft.com/office/drawing/2014/main" id="{05CAD315-023A-8527-19A4-735330711C1A}"/>
                </a:ext>
              </a:extLst>
            </p:cNvPr>
            <p:cNvCxnSpPr/>
            <p:nvPr/>
          </p:nvCxnSpPr>
          <p:spPr>
            <a:xfrm flipV="1">
              <a:off x="7895486" y="4386068"/>
              <a:ext cx="0" cy="22860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59">
              <a:extLst>
                <a:ext uri="{FF2B5EF4-FFF2-40B4-BE49-F238E27FC236}">
                  <a16:creationId xmlns:a16="http://schemas.microsoft.com/office/drawing/2014/main" id="{73751D7B-9F8F-7B70-6F79-A58B7D487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3836" y="5580902"/>
              <a:ext cx="2643300" cy="15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弧 93">
              <a:extLst>
                <a:ext uri="{FF2B5EF4-FFF2-40B4-BE49-F238E27FC236}">
                  <a16:creationId xmlns:a16="http://schemas.microsoft.com/office/drawing/2014/main" id="{927D61D7-E978-5444-FB2F-DA2DFFCE2739}"/>
                </a:ext>
              </a:extLst>
            </p:cNvPr>
            <p:cNvSpPr/>
            <p:nvPr/>
          </p:nvSpPr>
          <p:spPr>
            <a:xfrm flipV="1">
              <a:off x="6671806" y="5060196"/>
              <a:ext cx="1264489" cy="382087"/>
            </a:xfrm>
            <a:prstGeom prst="arc">
              <a:avLst>
                <a:gd name="adj1" fmla="val 16200000"/>
                <a:gd name="adj2" fmla="val 20829939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2" name="弧 94">
              <a:extLst>
                <a:ext uri="{FF2B5EF4-FFF2-40B4-BE49-F238E27FC236}">
                  <a16:creationId xmlns:a16="http://schemas.microsoft.com/office/drawing/2014/main" id="{0B985156-6D43-3A7E-24AB-479354CA3167}"/>
                </a:ext>
              </a:extLst>
            </p:cNvPr>
            <p:cNvSpPr/>
            <p:nvPr/>
          </p:nvSpPr>
          <p:spPr>
            <a:xfrm>
              <a:off x="6682949" y="5716057"/>
              <a:ext cx="1264489" cy="382087"/>
            </a:xfrm>
            <a:prstGeom prst="arc">
              <a:avLst>
                <a:gd name="adj1" fmla="val 16200000"/>
                <a:gd name="adj2" fmla="val 20829939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3" name="弧 95">
              <a:extLst>
                <a:ext uri="{FF2B5EF4-FFF2-40B4-BE49-F238E27FC236}">
                  <a16:creationId xmlns:a16="http://schemas.microsoft.com/office/drawing/2014/main" id="{E000D9A1-8208-4346-2F58-9BA79AFC0EC3}"/>
                </a:ext>
              </a:extLst>
            </p:cNvPr>
            <p:cNvSpPr/>
            <p:nvPr/>
          </p:nvSpPr>
          <p:spPr>
            <a:xfrm flipH="1">
              <a:off x="7849527" y="5716056"/>
              <a:ext cx="1264489" cy="382087"/>
            </a:xfrm>
            <a:prstGeom prst="arc">
              <a:avLst>
                <a:gd name="adj1" fmla="val 16200000"/>
                <a:gd name="adj2" fmla="val 20829939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34" name="弧 96">
              <a:extLst>
                <a:ext uri="{FF2B5EF4-FFF2-40B4-BE49-F238E27FC236}">
                  <a16:creationId xmlns:a16="http://schemas.microsoft.com/office/drawing/2014/main" id="{B2B41ED7-B631-F95A-BC1D-7AC530EA6621}"/>
                </a:ext>
              </a:extLst>
            </p:cNvPr>
            <p:cNvSpPr/>
            <p:nvPr/>
          </p:nvSpPr>
          <p:spPr>
            <a:xfrm flipH="1" flipV="1">
              <a:off x="7849526" y="5052854"/>
              <a:ext cx="1264489" cy="382087"/>
            </a:xfrm>
            <a:prstGeom prst="arc">
              <a:avLst>
                <a:gd name="adj1" fmla="val 16200000"/>
                <a:gd name="adj2" fmla="val 20829939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grpSp>
          <p:nvGrpSpPr>
            <p:cNvPr id="35" name="组合 117">
              <a:extLst>
                <a:ext uri="{FF2B5EF4-FFF2-40B4-BE49-F238E27FC236}">
                  <a16:creationId xmlns:a16="http://schemas.microsoft.com/office/drawing/2014/main" id="{6FF3C2F4-7D1A-880B-4E01-7A1A67D0E620}"/>
                </a:ext>
              </a:extLst>
            </p:cNvPr>
            <p:cNvGrpSpPr/>
            <p:nvPr/>
          </p:nvGrpSpPr>
          <p:grpSpPr>
            <a:xfrm>
              <a:off x="7053776" y="5436920"/>
              <a:ext cx="1685300" cy="287964"/>
              <a:chOff x="7053776" y="5436920"/>
              <a:chExt cx="1685300" cy="287964"/>
            </a:xfrm>
          </p:grpSpPr>
          <p:grpSp>
            <p:nvGrpSpPr>
              <p:cNvPr id="36" name="组合 51">
                <a:extLst>
                  <a:ext uri="{FF2B5EF4-FFF2-40B4-BE49-F238E27FC236}">
                    <a16:creationId xmlns:a16="http://schemas.microsoft.com/office/drawing/2014/main" id="{32EF62C6-99A6-ED18-BCE1-6E7CB4BA896C}"/>
                  </a:ext>
                </a:extLst>
              </p:cNvPr>
              <p:cNvGrpSpPr/>
              <p:nvPr/>
            </p:nvGrpSpPr>
            <p:grpSpPr>
              <a:xfrm>
                <a:off x="7266239" y="5436920"/>
                <a:ext cx="1264489" cy="287964"/>
                <a:chOff x="7212762" y="5154640"/>
                <a:chExt cx="1264489" cy="410174"/>
              </a:xfrm>
            </p:grpSpPr>
            <p:sp>
              <p:nvSpPr>
                <p:cNvPr id="42" name="存储的数据 47">
                  <a:extLst>
                    <a:ext uri="{FF2B5EF4-FFF2-40B4-BE49-F238E27FC236}">
                      <a16:creationId xmlns:a16="http://schemas.microsoft.com/office/drawing/2014/main" id="{5112607F-E0B8-0FAF-1A95-E28A91CA54A8}"/>
                    </a:ext>
                  </a:extLst>
                </p:cNvPr>
                <p:cNvSpPr/>
                <p:nvPr/>
              </p:nvSpPr>
              <p:spPr>
                <a:xfrm rot="5400000">
                  <a:off x="7705551" y="4793116"/>
                  <a:ext cx="278909" cy="1264488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6056 w 10000"/>
                    <a:gd name="connsiteY2" fmla="*/ 505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000" h="10000">
                      <a:moveTo>
                        <a:pt x="1667" y="0"/>
                      </a:moveTo>
                      <a:lnTo>
                        <a:pt x="10000" y="0"/>
                      </a:lnTo>
                      <a:cubicBezTo>
                        <a:pt x="9079" y="0"/>
                        <a:pt x="6056" y="2289"/>
                        <a:pt x="6056" y="5050"/>
                      </a:cubicBezTo>
                      <a:cubicBezTo>
                        <a:pt x="6056" y="7811"/>
                        <a:pt x="9079" y="10000"/>
                        <a:pt x="10000" y="10000"/>
                      </a:cubicBezTo>
                      <a:lnTo>
                        <a:pt x="1667" y="10000"/>
                      </a:lnTo>
                      <a:cubicBezTo>
                        <a:pt x="746" y="10000"/>
                        <a:pt x="0" y="7761"/>
                        <a:pt x="0" y="5000"/>
                      </a:cubicBezTo>
                      <a:cubicBezTo>
                        <a:pt x="0" y="2239"/>
                        <a:pt x="746" y="0"/>
                        <a:pt x="1667" y="0"/>
                      </a:cubicBezTo>
                      <a:close/>
                    </a:path>
                  </a:pathLst>
                </a:custGeom>
                <a:solidFill>
                  <a:srgbClr val="FF0000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350"/>
                </a:p>
              </p:txBody>
            </p:sp>
            <p:sp>
              <p:nvSpPr>
                <p:cNvPr id="43" name="存储的数据 47">
                  <a:extLst>
                    <a:ext uri="{FF2B5EF4-FFF2-40B4-BE49-F238E27FC236}">
                      <a16:creationId xmlns:a16="http://schemas.microsoft.com/office/drawing/2014/main" id="{12CE2DB2-014F-2F41-9B13-40A22AF6C2E5}"/>
                    </a:ext>
                  </a:extLst>
                </p:cNvPr>
                <p:cNvSpPr/>
                <p:nvPr/>
              </p:nvSpPr>
              <p:spPr>
                <a:xfrm rot="16200000">
                  <a:off x="7705552" y="4661851"/>
                  <a:ext cx="278909" cy="1264488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6056 w 10000"/>
                    <a:gd name="connsiteY2" fmla="*/ 505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000" h="10000">
                      <a:moveTo>
                        <a:pt x="1667" y="0"/>
                      </a:moveTo>
                      <a:lnTo>
                        <a:pt x="10000" y="0"/>
                      </a:lnTo>
                      <a:cubicBezTo>
                        <a:pt x="9079" y="0"/>
                        <a:pt x="6056" y="2289"/>
                        <a:pt x="6056" y="5050"/>
                      </a:cubicBezTo>
                      <a:cubicBezTo>
                        <a:pt x="6056" y="7811"/>
                        <a:pt x="9079" y="10000"/>
                        <a:pt x="10000" y="10000"/>
                      </a:cubicBezTo>
                      <a:lnTo>
                        <a:pt x="1667" y="10000"/>
                      </a:lnTo>
                      <a:cubicBezTo>
                        <a:pt x="746" y="10000"/>
                        <a:pt x="0" y="7761"/>
                        <a:pt x="0" y="5000"/>
                      </a:cubicBezTo>
                      <a:cubicBezTo>
                        <a:pt x="0" y="2239"/>
                        <a:pt x="746" y="0"/>
                        <a:pt x="1667" y="0"/>
                      </a:cubicBezTo>
                      <a:close/>
                    </a:path>
                  </a:pathLst>
                </a:custGeom>
                <a:solidFill>
                  <a:srgbClr val="FF0000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350"/>
                </a:p>
              </p:txBody>
            </p:sp>
          </p:grpSp>
          <p:sp>
            <p:nvSpPr>
              <p:cNvPr id="37" name="饼形 75">
                <a:extLst>
                  <a:ext uri="{FF2B5EF4-FFF2-40B4-BE49-F238E27FC236}">
                    <a16:creationId xmlns:a16="http://schemas.microsoft.com/office/drawing/2014/main" id="{640637BA-A2BF-54C2-4536-852A3407ED26}"/>
                  </a:ext>
                </a:extLst>
              </p:cNvPr>
              <p:cNvSpPr/>
              <p:nvPr/>
            </p:nvSpPr>
            <p:spPr>
              <a:xfrm>
                <a:off x="7053776" y="5441538"/>
                <a:ext cx="423855" cy="280212"/>
              </a:xfrm>
              <a:prstGeom prst="pie">
                <a:avLst>
                  <a:gd name="adj1" fmla="val 5415261"/>
                  <a:gd name="adj2" fmla="val 16200000"/>
                </a:avLst>
              </a:prstGeom>
              <a:solidFill>
                <a:srgbClr val="FF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饼形 116">
                <a:extLst>
                  <a:ext uri="{FF2B5EF4-FFF2-40B4-BE49-F238E27FC236}">
                    <a16:creationId xmlns:a16="http://schemas.microsoft.com/office/drawing/2014/main" id="{D305E404-0664-5332-05C2-4D314432E199}"/>
                  </a:ext>
                </a:extLst>
              </p:cNvPr>
              <p:cNvSpPr/>
              <p:nvPr/>
            </p:nvSpPr>
            <p:spPr>
              <a:xfrm flipH="1">
                <a:off x="8315221" y="5441538"/>
                <a:ext cx="423855" cy="280212"/>
              </a:xfrm>
              <a:prstGeom prst="pie">
                <a:avLst>
                  <a:gd name="adj1" fmla="val 5415261"/>
                  <a:gd name="adj2" fmla="val 16200000"/>
                </a:avLst>
              </a:prstGeom>
              <a:solidFill>
                <a:srgbClr val="FF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4" name="组合 12">
            <a:extLst>
              <a:ext uri="{FF2B5EF4-FFF2-40B4-BE49-F238E27FC236}">
                <a16:creationId xmlns:a16="http://schemas.microsoft.com/office/drawing/2014/main" id="{B6134064-0036-CCD4-4363-D2CA5D2C2E45}"/>
              </a:ext>
            </a:extLst>
          </p:cNvPr>
          <p:cNvGrpSpPr/>
          <p:nvPr/>
        </p:nvGrpSpPr>
        <p:grpSpPr>
          <a:xfrm>
            <a:off x="7160363" y="4112032"/>
            <a:ext cx="1982475" cy="1714508"/>
            <a:chOff x="9547151" y="4339709"/>
            <a:chExt cx="2643300" cy="2286011"/>
          </a:xfrm>
        </p:grpSpPr>
        <p:sp>
          <p:nvSpPr>
            <p:cNvPr id="45" name="椭圆 97">
              <a:extLst>
                <a:ext uri="{FF2B5EF4-FFF2-40B4-BE49-F238E27FC236}">
                  <a16:creationId xmlns:a16="http://schemas.microsoft.com/office/drawing/2014/main" id="{91BFB39B-EEFD-FF18-AE93-4F4097588340}"/>
                </a:ext>
              </a:extLst>
            </p:cNvPr>
            <p:cNvSpPr/>
            <p:nvPr/>
          </p:nvSpPr>
          <p:spPr>
            <a:xfrm>
              <a:off x="9866916" y="4540861"/>
              <a:ext cx="1976427" cy="197642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46" name="直线箭头连接符 60">
              <a:extLst>
                <a:ext uri="{FF2B5EF4-FFF2-40B4-BE49-F238E27FC236}">
                  <a16:creationId xmlns:a16="http://schemas.microsoft.com/office/drawing/2014/main" id="{FFB0B19F-8390-308C-60CF-87291CF74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7151" y="5588439"/>
              <a:ext cx="2643300" cy="15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68">
              <a:extLst>
                <a:ext uri="{FF2B5EF4-FFF2-40B4-BE49-F238E27FC236}">
                  <a16:creationId xmlns:a16="http://schemas.microsoft.com/office/drawing/2014/main" id="{B66D6975-1BE4-6C1B-7A1B-9269C7EE4E1A}"/>
                </a:ext>
              </a:extLst>
            </p:cNvPr>
            <p:cNvGrpSpPr/>
            <p:nvPr/>
          </p:nvGrpSpPr>
          <p:grpSpPr>
            <a:xfrm>
              <a:off x="9879088" y="5415358"/>
              <a:ext cx="649892" cy="346392"/>
              <a:chOff x="9879088" y="5802217"/>
              <a:chExt cx="649892" cy="346392"/>
            </a:xfrm>
          </p:grpSpPr>
          <p:grpSp>
            <p:nvGrpSpPr>
              <p:cNvPr id="60" name="组合 66">
                <a:extLst>
                  <a:ext uri="{FF2B5EF4-FFF2-40B4-BE49-F238E27FC236}">
                    <a16:creationId xmlns:a16="http://schemas.microsoft.com/office/drawing/2014/main" id="{D4BEE0B3-88E4-CD1F-97B1-C3B4F6D98D8F}"/>
                  </a:ext>
                </a:extLst>
              </p:cNvPr>
              <p:cNvGrpSpPr/>
              <p:nvPr/>
            </p:nvGrpSpPr>
            <p:grpSpPr>
              <a:xfrm>
                <a:off x="10006969" y="5802217"/>
                <a:ext cx="522011" cy="346392"/>
                <a:chOff x="9002684" y="4483298"/>
                <a:chExt cx="853710" cy="1955155"/>
              </a:xfrm>
            </p:grpSpPr>
            <p:sp>
              <p:nvSpPr>
                <p:cNvPr id="62" name="三角形 62">
                  <a:extLst>
                    <a:ext uri="{FF2B5EF4-FFF2-40B4-BE49-F238E27FC236}">
                      <a16:creationId xmlns:a16="http://schemas.microsoft.com/office/drawing/2014/main" id="{E4EDFB0A-8265-79C5-5B09-E0DB8193096D}"/>
                    </a:ext>
                  </a:extLst>
                </p:cNvPr>
                <p:cNvSpPr/>
                <p:nvPr/>
              </p:nvSpPr>
              <p:spPr>
                <a:xfrm>
                  <a:off x="9002684" y="4483298"/>
                  <a:ext cx="853710" cy="980902"/>
                </a:xfrm>
                <a:custGeom>
                  <a:avLst/>
                  <a:gdLst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853710 w 853710"/>
                    <a:gd name="connsiteY2" fmla="*/ 980902 h 980902"/>
                    <a:gd name="connsiteX3" fmla="*/ 0 w 853710"/>
                    <a:gd name="connsiteY3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43952 w 853710"/>
                    <a:gd name="connsiteY2" fmla="*/ 707515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318597 w 853710"/>
                    <a:gd name="connsiteY2" fmla="*/ 623540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318597 w 853710"/>
                    <a:gd name="connsiteY2" fmla="*/ 623540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3710" h="980902">
                      <a:moveTo>
                        <a:pt x="0" y="980902"/>
                      </a:moveTo>
                      <a:lnTo>
                        <a:pt x="0" y="0"/>
                      </a:lnTo>
                      <a:cubicBezTo>
                        <a:pt x="145077" y="162749"/>
                        <a:pt x="84879" y="353488"/>
                        <a:pt x="318597" y="623540"/>
                      </a:cubicBezTo>
                      <a:cubicBezTo>
                        <a:pt x="495413" y="818861"/>
                        <a:pt x="658233" y="874222"/>
                        <a:pt x="853710" y="980902"/>
                      </a:cubicBezTo>
                      <a:lnTo>
                        <a:pt x="0" y="980902"/>
                      </a:lnTo>
                      <a:close/>
                    </a:path>
                  </a:pathLst>
                </a:custGeom>
                <a:solidFill>
                  <a:srgbClr val="FF0000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350"/>
                </a:p>
              </p:txBody>
            </p:sp>
            <p:sp>
              <p:nvSpPr>
                <p:cNvPr id="63" name="三角形 62">
                  <a:extLst>
                    <a:ext uri="{FF2B5EF4-FFF2-40B4-BE49-F238E27FC236}">
                      <a16:creationId xmlns:a16="http://schemas.microsoft.com/office/drawing/2014/main" id="{FD115F0F-BE88-E228-7EE1-76CDDAB1835F}"/>
                    </a:ext>
                  </a:extLst>
                </p:cNvPr>
                <p:cNvSpPr/>
                <p:nvPr/>
              </p:nvSpPr>
              <p:spPr>
                <a:xfrm flipV="1">
                  <a:off x="9002684" y="5457551"/>
                  <a:ext cx="853710" cy="980902"/>
                </a:xfrm>
                <a:custGeom>
                  <a:avLst/>
                  <a:gdLst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853710 w 853710"/>
                    <a:gd name="connsiteY2" fmla="*/ 980902 h 980902"/>
                    <a:gd name="connsiteX3" fmla="*/ 0 w 853710"/>
                    <a:gd name="connsiteY3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43952 w 853710"/>
                    <a:gd name="connsiteY2" fmla="*/ 707515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318597 w 853710"/>
                    <a:gd name="connsiteY2" fmla="*/ 623540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318597 w 853710"/>
                    <a:gd name="connsiteY2" fmla="*/ 623540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3710" h="980902">
                      <a:moveTo>
                        <a:pt x="0" y="980902"/>
                      </a:moveTo>
                      <a:lnTo>
                        <a:pt x="0" y="0"/>
                      </a:lnTo>
                      <a:cubicBezTo>
                        <a:pt x="145077" y="162749"/>
                        <a:pt x="84879" y="353488"/>
                        <a:pt x="318597" y="623540"/>
                      </a:cubicBezTo>
                      <a:cubicBezTo>
                        <a:pt x="495413" y="818861"/>
                        <a:pt x="658233" y="874222"/>
                        <a:pt x="853710" y="980902"/>
                      </a:cubicBezTo>
                      <a:lnTo>
                        <a:pt x="0" y="980902"/>
                      </a:lnTo>
                      <a:close/>
                    </a:path>
                  </a:pathLst>
                </a:custGeom>
                <a:solidFill>
                  <a:srgbClr val="FF0000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350"/>
                </a:p>
              </p:txBody>
            </p:sp>
          </p:grpSp>
          <p:sp>
            <p:nvSpPr>
              <p:cNvPr id="61" name="饼形 67">
                <a:extLst>
                  <a:ext uri="{FF2B5EF4-FFF2-40B4-BE49-F238E27FC236}">
                    <a16:creationId xmlns:a16="http://schemas.microsoft.com/office/drawing/2014/main" id="{BD3EA9E8-C90E-CE79-F4BA-288F83852097}"/>
                  </a:ext>
                </a:extLst>
              </p:cNvPr>
              <p:cNvSpPr/>
              <p:nvPr/>
            </p:nvSpPr>
            <p:spPr>
              <a:xfrm>
                <a:off x="9879088" y="5802218"/>
                <a:ext cx="260082" cy="343253"/>
              </a:xfrm>
              <a:prstGeom prst="pie">
                <a:avLst>
                  <a:gd name="adj1" fmla="val 5415261"/>
                  <a:gd name="adj2" fmla="val 16200000"/>
                </a:avLst>
              </a:prstGeom>
              <a:solidFill>
                <a:srgbClr val="FF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组合 69">
              <a:extLst>
                <a:ext uri="{FF2B5EF4-FFF2-40B4-BE49-F238E27FC236}">
                  <a16:creationId xmlns:a16="http://schemas.microsoft.com/office/drawing/2014/main" id="{02DD8FE8-A618-AA0A-C5BB-F8EC04252EC3}"/>
                </a:ext>
              </a:extLst>
            </p:cNvPr>
            <p:cNvGrpSpPr/>
            <p:nvPr/>
          </p:nvGrpSpPr>
          <p:grpSpPr>
            <a:xfrm flipH="1">
              <a:off x="11205623" y="5414056"/>
              <a:ext cx="649892" cy="346392"/>
              <a:chOff x="9879088" y="5802217"/>
              <a:chExt cx="649892" cy="346392"/>
            </a:xfrm>
          </p:grpSpPr>
          <p:grpSp>
            <p:nvGrpSpPr>
              <p:cNvPr id="56" name="组合 70">
                <a:extLst>
                  <a:ext uri="{FF2B5EF4-FFF2-40B4-BE49-F238E27FC236}">
                    <a16:creationId xmlns:a16="http://schemas.microsoft.com/office/drawing/2014/main" id="{12EA6866-EE32-C8C7-4B27-DFA15367089C}"/>
                  </a:ext>
                </a:extLst>
              </p:cNvPr>
              <p:cNvGrpSpPr/>
              <p:nvPr/>
            </p:nvGrpSpPr>
            <p:grpSpPr>
              <a:xfrm>
                <a:off x="10006969" y="5802217"/>
                <a:ext cx="522011" cy="346392"/>
                <a:chOff x="9002684" y="4483298"/>
                <a:chExt cx="853710" cy="1955155"/>
              </a:xfrm>
            </p:grpSpPr>
            <p:sp>
              <p:nvSpPr>
                <p:cNvPr id="58" name="三角形 62">
                  <a:extLst>
                    <a:ext uri="{FF2B5EF4-FFF2-40B4-BE49-F238E27FC236}">
                      <a16:creationId xmlns:a16="http://schemas.microsoft.com/office/drawing/2014/main" id="{E629CB70-27AF-F75D-20E6-8065FC19C9A3}"/>
                    </a:ext>
                  </a:extLst>
                </p:cNvPr>
                <p:cNvSpPr/>
                <p:nvPr/>
              </p:nvSpPr>
              <p:spPr>
                <a:xfrm>
                  <a:off x="9002684" y="4483298"/>
                  <a:ext cx="853710" cy="980902"/>
                </a:xfrm>
                <a:custGeom>
                  <a:avLst/>
                  <a:gdLst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853710 w 853710"/>
                    <a:gd name="connsiteY2" fmla="*/ 980902 h 980902"/>
                    <a:gd name="connsiteX3" fmla="*/ 0 w 853710"/>
                    <a:gd name="connsiteY3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43952 w 853710"/>
                    <a:gd name="connsiteY2" fmla="*/ 707515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318597 w 853710"/>
                    <a:gd name="connsiteY2" fmla="*/ 623540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318597 w 853710"/>
                    <a:gd name="connsiteY2" fmla="*/ 623540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3710" h="980902">
                      <a:moveTo>
                        <a:pt x="0" y="980902"/>
                      </a:moveTo>
                      <a:lnTo>
                        <a:pt x="0" y="0"/>
                      </a:lnTo>
                      <a:cubicBezTo>
                        <a:pt x="145077" y="162749"/>
                        <a:pt x="84879" y="353488"/>
                        <a:pt x="318597" y="623540"/>
                      </a:cubicBezTo>
                      <a:cubicBezTo>
                        <a:pt x="495413" y="818861"/>
                        <a:pt x="658233" y="874222"/>
                        <a:pt x="853710" y="980902"/>
                      </a:cubicBezTo>
                      <a:lnTo>
                        <a:pt x="0" y="980902"/>
                      </a:lnTo>
                      <a:close/>
                    </a:path>
                  </a:pathLst>
                </a:custGeom>
                <a:solidFill>
                  <a:srgbClr val="FF0000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350"/>
                </a:p>
              </p:txBody>
            </p:sp>
            <p:sp>
              <p:nvSpPr>
                <p:cNvPr id="59" name="三角形 62">
                  <a:extLst>
                    <a:ext uri="{FF2B5EF4-FFF2-40B4-BE49-F238E27FC236}">
                      <a16:creationId xmlns:a16="http://schemas.microsoft.com/office/drawing/2014/main" id="{1E1598E5-DA0D-0E93-A74C-05340BC4A6DE}"/>
                    </a:ext>
                  </a:extLst>
                </p:cNvPr>
                <p:cNvSpPr/>
                <p:nvPr/>
              </p:nvSpPr>
              <p:spPr>
                <a:xfrm flipV="1">
                  <a:off x="9002684" y="5457551"/>
                  <a:ext cx="853710" cy="980902"/>
                </a:xfrm>
                <a:custGeom>
                  <a:avLst/>
                  <a:gdLst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853710 w 853710"/>
                    <a:gd name="connsiteY2" fmla="*/ 980902 h 980902"/>
                    <a:gd name="connsiteX3" fmla="*/ 0 w 853710"/>
                    <a:gd name="connsiteY3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67279 w 853710"/>
                    <a:gd name="connsiteY2" fmla="*/ 660862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243952 w 853710"/>
                    <a:gd name="connsiteY2" fmla="*/ 707515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318597 w 853710"/>
                    <a:gd name="connsiteY2" fmla="*/ 623540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  <a:gd name="connsiteX0" fmla="*/ 0 w 853710"/>
                    <a:gd name="connsiteY0" fmla="*/ 980902 h 980902"/>
                    <a:gd name="connsiteX1" fmla="*/ 0 w 853710"/>
                    <a:gd name="connsiteY1" fmla="*/ 0 h 980902"/>
                    <a:gd name="connsiteX2" fmla="*/ 318597 w 853710"/>
                    <a:gd name="connsiteY2" fmla="*/ 623540 h 980902"/>
                    <a:gd name="connsiteX3" fmla="*/ 853710 w 853710"/>
                    <a:gd name="connsiteY3" fmla="*/ 980902 h 980902"/>
                    <a:gd name="connsiteX4" fmla="*/ 0 w 853710"/>
                    <a:gd name="connsiteY4" fmla="*/ 980902 h 980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3710" h="980902">
                      <a:moveTo>
                        <a:pt x="0" y="980902"/>
                      </a:moveTo>
                      <a:lnTo>
                        <a:pt x="0" y="0"/>
                      </a:lnTo>
                      <a:cubicBezTo>
                        <a:pt x="145077" y="162749"/>
                        <a:pt x="84879" y="353488"/>
                        <a:pt x="318597" y="623540"/>
                      </a:cubicBezTo>
                      <a:cubicBezTo>
                        <a:pt x="495413" y="818861"/>
                        <a:pt x="658233" y="874222"/>
                        <a:pt x="853710" y="980902"/>
                      </a:cubicBezTo>
                      <a:lnTo>
                        <a:pt x="0" y="980902"/>
                      </a:lnTo>
                      <a:close/>
                    </a:path>
                  </a:pathLst>
                </a:custGeom>
                <a:solidFill>
                  <a:srgbClr val="FF0000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350"/>
                </a:p>
              </p:txBody>
            </p:sp>
          </p:grpSp>
          <p:sp>
            <p:nvSpPr>
              <p:cNvPr id="57" name="饼形 71">
                <a:extLst>
                  <a:ext uri="{FF2B5EF4-FFF2-40B4-BE49-F238E27FC236}">
                    <a16:creationId xmlns:a16="http://schemas.microsoft.com/office/drawing/2014/main" id="{AC796978-E7BE-C4E6-B7AB-D8FC390B010F}"/>
                  </a:ext>
                </a:extLst>
              </p:cNvPr>
              <p:cNvSpPr/>
              <p:nvPr/>
            </p:nvSpPr>
            <p:spPr>
              <a:xfrm>
                <a:off x="9879088" y="5802218"/>
                <a:ext cx="260082" cy="343253"/>
              </a:xfrm>
              <a:prstGeom prst="pie">
                <a:avLst>
                  <a:gd name="adj1" fmla="val 5415261"/>
                  <a:gd name="adj2" fmla="val 16200000"/>
                </a:avLst>
              </a:prstGeom>
              <a:solidFill>
                <a:srgbClr val="FF0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9" name="直线箭头连接符 101">
              <a:extLst>
                <a:ext uri="{FF2B5EF4-FFF2-40B4-BE49-F238E27FC236}">
                  <a16:creationId xmlns:a16="http://schemas.microsoft.com/office/drawing/2014/main" id="{B46FF6A4-A295-FFEC-9331-6AB20C9EC968}"/>
                </a:ext>
              </a:extLst>
            </p:cNvPr>
            <p:cNvCxnSpPr/>
            <p:nvPr/>
          </p:nvCxnSpPr>
          <p:spPr>
            <a:xfrm flipV="1">
              <a:off x="10855129" y="4339709"/>
              <a:ext cx="0" cy="22860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弧 119">
              <a:extLst>
                <a:ext uri="{FF2B5EF4-FFF2-40B4-BE49-F238E27FC236}">
                  <a16:creationId xmlns:a16="http://schemas.microsoft.com/office/drawing/2014/main" id="{680B91CB-2638-5A5A-FF31-337AE2204DEC}"/>
                </a:ext>
              </a:extLst>
            </p:cNvPr>
            <p:cNvSpPr/>
            <p:nvPr/>
          </p:nvSpPr>
          <p:spPr>
            <a:xfrm flipV="1">
              <a:off x="9933136" y="5089469"/>
              <a:ext cx="1099151" cy="382087"/>
            </a:xfrm>
            <a:prstGeom prst="arc">
              <a:avLst>
                <a:gd name="adj1" fmla="val 11514978"/>
                <a:gd name="adj2" fmla="val 17255699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51" name="弧 120">
              <a:extLst>
                <a:ext uri="{FF2B5EF4-FFF2-40B4-BE49-F238E27FC236}">
                  <a16:creationId xmlns:a16="http://schemas.microsoft.com/office/drawing/2014/main" id="{AF96FCB1-1FD2-2CDC-7789-E47168F05B17}"/>
                </a:ext>
              </a:extLst>
            </p:cNvPr>
            <p:cNvSpPr/>
            <p:nvPr/>
          </p:nvSpPr>
          <p:spPr>
            <a:xfrm>
              <a:off x="9941199" y="5704148"/>
              <a:ext cx="1099151" cy="382087"/>
            </a:xfrm>
            <a:prstGeom prst="arc">
              <a:avLst>
                <a:gd name="adj1" fmla="val 11514978"/>
                <a:gd name="adj2" fmla="val 17255699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52" name="弧 121">
              <a:extLst>
                <a:ext uri="{FF2B5EF4-FFF2-40B4-BE49-F238E27FC236}">
                  <a16:creationId xmlns:a16="http://schemas.microsoft.com/office/drawing/2014/main" id="{48615872-CD37-F3E7-B4CD-7C9F720C7243}"/>
                </a:ext>
              </a:extLst>
            </p:cNvPr>
            <p:cNvSpPr/>
            <p:nvPr/>
          </p:nvSpPr>
          <p:spPr>
            <a:xfrm flipH="1" flipV="1">
              <a:off x="10702858" y="5089469"/>
              <a:ext cx="1099151" cy="382087"/>
            </a:xfrm>
            <a:prstGeom prst="arc">
              <a:avLst>
                <a:gd name="adj1" fmla="val 11514978"/>
                <a:gd name="adj2" fmla="val 17255699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sp>
          <p:nvSpPr>
            <p:cNvPr id="53" name="弧 122">
              <a:extLst>
                <a:ext uri="{FF2B5EF4-FFF2-40B4-BE49-F238E27FC236}">
                  <a16:creationId xmlns:a16="http://schemas.microsoft.com/office/drawing/2014/main" id="{7CD62170-E9A8-43F7-C7CE-E2510D8B92EA}"/>
                </a:ext>
              </a:extLst>
            </p:cNvPr>
            <p:cNvSpPr/>
            <p:nvPr/>
          </p:nvSpPr>
          <p:spPr>
            <a:xfrm flipH="1">
              <a:off x="10710921" y="5704148"/>
              <a:ext cx="1099151" cy="382087"/>
            </a:xfrm>
            <a:prstGeom prst="arc">
              <a:avLst>
                <a:gd name="adj1" fmla="val 11514978"/>
                <a:gd name="adj2" fmla="val 17255699"/>
              </a:avLst>
            </a:prstGeom>
            <a:ln w="31750">
              <a:solidFill>
                <a:srgbClr val="7030A0"/>
              </a:solidFill>
              <a:headEnd type="triangle" w="med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350"/>
            </a:p>
          </p:txBody>
        </p:sp>
        <p:cxnSp>
          <p:nvCxnSpPr>
            <p:cNvPr id="54" name="直线连接符 124">
              <a:extLst>
                <a:ext uri="{FF2B5EF4-FFF2-40B4-BE49-F238E27FC236}">
                  <a16:creationId xmlns:a16="http://schemas.microsoft.com/office/drawing/2014/main" id="{A47A17A0-52BC-532F-DD6C-38CBA62F8A43}"/>
                </a:ext>
              </a:extLst>
            </p:cNvPr>
            <p:cNvCxnSpPr>
              <a:cxnSpLocks/>
            </p:cNvCxnSpPr>
            <p:nvPr/>
          </p:nvCxnSpPr>
          <p:spPr>
            <a:xfrm>
              <a:off x="9852959" y="5342026"/>
              <a:ext cx="0" cy="461328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127">
              <a:extLst>
                <a:ext uri="{FF2B5EF4-FFF2-40B4-BE49-F238E27FC236}">
                  <a16:creationId xmlns:a16="http://schemas.microsoft.com/office/drawing/2014/main" id="{2E90B102-3EB7-6DC1-BF8C-D5DFD21B4CA7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515" y="5339389"/>
              <a:ext cx="0" cy="461328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图片 6">
            <a:extLst>
              <a:ext uri="{FF2B5EF4-FFF2-40B4-BE49-F238E27FC236}">
                <a16:creationId xmlns:a16="http://schemas.microsoft.com/office/drawing/2014/main" id="{AB2E83BE-A8D1-FB6D-3870-634A1EE386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6906" y="1444929"/>
            <a:ext cx="2014470" cy="1208682"/>
          </a:xfrm>
          <a:prstGeom prst="rect">
            <a:avLst/>
          </a:prstGeom>
        </p:spPr>
      </p:pic>
      <p:pic>
        <p:nvPicPr>
          <p:cNvPr id="66" name="图片 7">
            <a:extLst>
              <a:ext uri="{FF2B5EF4-FFF2-40B4-BE49-F238E27FC236}">
                <a16:creationId xmlns:a16="http://schemas.microsoft.com/office/drawing/2014/main" id="{E5A51454-3EFC-08D5-2837-D7125BE4AC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2671" y="1446950"/>
            <a:ext cx="2014469" cy="1208682"/>
          </a:xfrm>
          <a:prstGeom prst="rect">
            <a:avLst/>
          </a:prstGeom>
        </p:spPr>
      </p:pic>
      <p:pic>
        <p:nvPicPr>
          <p:cNvPr id="67" name="图片 8">
            <a:extLst>
              <a:ext uri="{FF2B5EF4-FFF2-40B4-BE49-F238E27FC236}">
                <a16:creationId xmlns:a16="http://schemas.microsoft.com/office/drawing/2014/main" id="{6ED9332F-84BC-BF15-DFEB-33C67E5496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1936" y="1442657"/>
            <a:ext cx="2014470" cy="1208682"/>
          </a:xfrm>
          <a:prstGeom prst="rect">
            <a:avLst/>
          </a:prstGeom>
        </p:spPr>
      </p:pic>
      <p:pic>
        <p:nvPicPr>
          <p:cNvPr id="68" name="图片 9">
            <a:extLst>
              <a:ext uri="{FF2B5EF4-FFF2-40B4-BE49-F238E27FC236}">
                <a16:creationId xmlns:a16="http://schemas.microsoft.com/office/drawing/2014/main" id="{5ACBC8DC-0161-3FE9-DC25-EE6A893F21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360" y="1442325"/>
            <a:ext cx="2010548" cy="12063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6A89E-9EE3-B6D3-67CF-37B9F45AADE8}"/>
                  </a:ext>
                </a:extLst>
              </p:cNvPr>
              <p:cNvSpPr txBox="1"/>
              <p:nvPr/>
            </p:nvSpPr>
            <p:spPr>
              <a:xfrm>
                <a:off x="1580032" y="894669"/>
                <a:ext cx="59839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XYZ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Model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B6A89E-9EE3-B6D3-67CF-37B9F45AA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032" y="894669"/>
                <a:ext cx="598393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62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 Generation of Cat Type States via </a:t>
            </a:r>
            <a:r>
              <a:rPr lang="en-US" altLang="zh-CN" sz="2000" dirty="0" err="1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Floquet</a:t>
            </a: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Engineering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1">
            <a:extLst>
              <a:ext uri="{FF2B5EF4-FFF2-40B4-BE49-F238E27FC236}">
                <a16:creationId xmlns:a16="http://schemas.microsoft.com/office/drawing/2014/main" id="{EC26C213-6CEE-D120-4CE2-122EC1A326DB}"/>
              </a:ext>
            </a:extLst>
          </p:cNvPr>
          <p:cNvSpPr txBox="1"/>
          <p:nvPr/>
        </p:nvSpPr>
        <p:spPr>
          <a:xfrm>
            <a:off x="129767" y="676397"/>
            <a:ext cx="381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measurement</a:t>
            </a:r>
          </a:p>
        </p:txBody>
      </p:sp>
      <p:pic>
        <p:nvPicPr>
          <p:cNvPr id="2" name="图片 5">
            <a:extLst>
              <a:ext uri="{FF2B5EF4-FFF2-40B4-BE49-F238E27FC236}">
                <a16:creationId xmlns:a16="http://schemas.microsoft.com/office/drawing/2014/main" id="{9C6A442E-ACF7-CA2A-6959-195E2E85B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4" t="8259" r="11063" b="2904"/>
          <a:stretch/>
        </p:blipFill>
        <p:spPr>
          <a:xfrm>
            <a:off x="1281730" y="1082737"/>
            <a:ext cx="3988274" cy="3298277"/>
          </a:xfrm>
          <a:prstGeom prst="rect">
            <a:avLst/>
          </a:prstGeom>
        </p:spPr>
      </p:pic>
      <p:pic>
        <p:nvPicPr>
          <p:cNvPr id="3" name="图片 6">
            <a:extLst>
              <a:ext uri="{FF2B5EF4-FFF2-40B4-BE49-F238E27FC236}">
                <a16:creationId xmlns:a16="http://schemas.microsoft.com/office/drawing/2014/main" id="{9962C2AB-A093-142C-B811-0A5FC00587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73" b="4316"/>
          <a:stretch/>
        </p:blipFill>
        <p:spPr>
          <a:xfrm>
            <a:off x="5270004" y="1082737"/>
            <a:ext cx="2555968" cy="3298277"/>
          </a:xfrm>
          <a:prstGeom prst="rect">
            <a:avLst/>
          </a:prstGeom>
        </p:spPr>
      </p:pic>
      <p:pic>
        <p:nvPicPr>
          <p:cNvPr id="5" name="图片 8">
            <a:extLst>
              <a:ext uri="{FF2B5EF4-FFF2-40B4-BE49-F238E27FC236}">
                <a16:creationId xmlns:a16="http://schemas.microsoft.com/office/drawing/2014/main" id="{8FC0FCC2-AD61-240D-6B80-036008391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67" y="4381014"/>
            <a:ext cx="4493545" cy="2476986"/>
          </a:xfrm>
          <a:prstGeom prst="rect">
            <a:avLst/>
          </a:prstGeom>
        </p:spPr>
      </p:pic>
      <p:pic>
        <p:nvPicPr>
          <p:cNvPr id="7" name="图片 11">
            <a:extLst>
              <a:ext uri="{FF2B5EF4-FFF2-40B4-BE49-F238E27FC236}">
                <a16:creationId xmlns:a16="http://schemas.microsoft.com/office/drawing/2014/main" id="{4323E687-95F3-D2DC-370A-1CFD3F56B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967" y="4337767"/>
            <a:ext cx="4572000" cy="2520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1F68D5-6530-8A9C-0348-7059B8F2131C}"/>
                  </a:ext>
                </a:extLst>
              </p:cNvPr>
              <p:cNvSpPr txBox="1"/>
              <p:nvPr/>
            </p:nvSpPr>
            <p:spPr>
              <a:xfrm>
                <a:off x="2807473" y="574099"/>
                <a:ext cx="458172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𝑋𝑌𝑍</m:t>
                      </m:r>
                      <m:r>
                        <a:rPr kumimoji="1" lang="en-US" altLang="zh-CN" sz="1800" i="1" smtClean="0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kumimoji="1"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1F68D5-6530-8A9C-0348-7059B8F21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473" y="574099"/>
                <a:ext cx="4581726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6CE0806-B64F-CC11-35DA-268C214853E1}"/>
              </a:ext>
            </a:extLst>
          </p:cNvPr>
          <p:cNvSpPr txBox="1"/>
          <p:nvPr/>
        </p:nvSpPr>
        <p:spPr>
          <a:xfrm>
            <a:off x="5098336" y="4255399"/>
            <a:ext cx="45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Constructive interference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A5F14-6F99-53BA-3F2E-4CA799946EC3}"/>
              </a:ext>
            </a:extLst>
          </p:cNvPr>
          <p:cNvSpPr txBox="1"/>
          <p:nvPr/>
        </p:nvSpPr>
        <p:spPr>
          <a:xfrm>
            <a:off x="847960" y="4298646"/>
            <a:ext cx="4837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Destructive interference</a:t>
            </a:r>
          </a:p>
        </p:txBody>
      </p:sp>
    </p:spTree>
    <p:extLst>
      <p:ext uri="{BB962C8B-B14F-4D97-AF65-F5344CB8AC3E}">
        <p14:creationId xmlns:p14="http://schemas.microsoft.com/office/powerpoint/2010/main" val="40159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585145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26954"/>
              <a:gd name="connsiteX1" fmla="*/ 9144000 w 9144000"/>
              <a:gd name="connsiteY1" fmla="*/ 0 h 5026954"/>
              <a:gd name="connsiteX2" fmla="*/ 9144000 w 9144000"/>
              <a:gd name="connsiteY2" fmla="*/ 4026877 h 5026954"/>
              <a:gd name="connsiteX3" fmla="*/ 4603617 w 9144000"/>
              <a:gd name="connsiteY3" fmla="*/ 5026954 h 5026954"/>
              <a:gd name="connsiteX4" fmla="*/ 0 w 9144000"/>
              <a:gd name="connsiteY4" fmla="*/ 4026877 h 5026954"/>
              <a:gd name="connsiteX5" fmla="*/ 0 w 9144000"/>
              <a:gd name="connsiteY5" fmla="*/ 0 h 50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10064" y="2721277"/>
            <a:ext cx="8723871" cy="92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more?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" y="138459"/>
            <a:ext cx="1637998" cy="4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18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Reversal Interferometry with Arbitrary Quadratic Spin Squeezing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/>
              <p:nvPr/>
            </p:nvSpPr>
            <p:spPr>
              <a:xfrm>
                <a:off x="226978" y="778213"/>
                <a:ext cx="8793804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𝑅𝑒𝑎𝑑𝑜𝑢𝑡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8" y="778213"/>
                <a:ext cx="8793804" cy="381451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AD9F559-6A84-DC9C-C0D7-D9085345C42A}"/>
              </a:ext>
            </a:extLst>
          </p:cNvPr>
          <p:cNvSpPr txBox="1"/>
          <p:nvPr/>
        </p:nvSpPr>
        <p:spPr>
          <a:xfrm>
            <a:off x="440988" y="6305665"/>
            <a:ext cx="801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Ref: PRL 116, 053601 (2016)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06BDE6-F496-0797-8FBF-3B233A81D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048" y="3528648"/>
            <a:ext cx="5402952" cy="2589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E596B-C95A-D031-6EF8-3B0AD89C3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254" y="1514629"/>
            <a:ext cx="5388745" cy="2030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95505B-395A-DCDF-E728-1D2EF06433E8}"/>
                  </a:ext>
                </a:extLst>
              </p:cNvPr>
              <p:cNvSpPr txBox="1"/>
              <p:nvPr/>
            </p:nvSpPr>
            <p:spPr>
              <a:xfrm>
                <a:off x="226978" y="1712068"/>
                <a:ext cx="345656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How to optimize this protocol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  <a:p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Optimize input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AutoNum type="arabicPeriod"/>
                </a:pP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Optimize squeezing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AutoNum type="arabicPeriod"/>
                </a:pP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Optimize encoding process: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AutoNum type="arabicPeriod"/>
                </a:pP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Optimize anti-squeezing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95505B-395A-DCDF-E728-1D2EF0643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8" y="1712068"/>
                <a:ext cx="3456562" cy="2862322"/>
              </a:xfrm>
              <a:prstGeom prst="rect">
                <a:avLst/>
              </a:prstGeom>
              <a:blipFill>
                <a:blip r:embed="rId6"/>
                <a:stretch>
                  <a:fillRect l="-1411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878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Reversal Interferometry with Arbitrary Quadratic Spin Squeezing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07421AA-8643-DB9E-2C40-D47FCE90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5" y="4486366"/>
            <a:ext cx="3162179" cy="2371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14A529-B322-7DC4-99BA-09C7E8034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18" y="4486366"/>
            <a:ext cx="3162180" cy="2371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7A728F-68E9-8AC9-CE46-84FF9FE0F416}"/>
              </a:ext>
            </a:extLst>
          </p:cNvPr>
          <p:cNvSpPr txBox="1"/>
          <p:nvPr/>
        </p:nvSpPr>
        <p:spPr>
          <a:xfrm>
            <a:off x="6535804" y="5751667"/>
            <a:ext cx="2561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Ref: </a:t>
            </a:r>
            <a:r>
              <a:rPr lang="en-US" altLang="zh-C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Hu, Li, Zhang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al</a:t>
            </a:r>
            <a:r>
              <a:rPr lang="en-US" altLang="zh-CN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be submitted to PRX Quantum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E37F0-B8B4-DBB4-3B87-7C2DD4A9D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30" y="926549"/>
            <a:ext cx="3736010" cy="1755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474642-5354-2608-1759-D3BC5486E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240" y="694948"/>
            <a:ext cx="5166183" cy="23716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C0EEE8-DBD0-2D56-2528-AB238F62F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958" y="2643733"/>
            <a:ext cx="4019757" cy="17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89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585145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26954"/>
              <a:gd name="connsiteX1" fmla="*/ 9144000 w 9144000"/>
              <a:gd name="connsiteY1" fmla="*/ 0 h 5026954"/>
              <a:gd name="connsiteX2" fmla="*/ 9144000 w 9144000"/>
              <a:gd name="connsiteY2" fmla="*/ 4026877 h 5026954"/>
              <a:gd name="connsiteX3" fmla="*/ 4603617 w 9144000"/>
              <a:gd name="connsiteY3" fmla="*/ 5026954 h 5026954"/>
              <a:gd name="connsiteX4" fmla="*/ 0 w 9144000"/>
              <a:gd name="connsiteY4" fmla="*/ 4026877 h 5026954"/>
              <a:gd name="connsiteX5" fmla="*/ 0 w 9144000"/>
              <a:gd name="connsiteY5" fmla="*/ 0 h 50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30217" y="2220195"/>
            <a:ext cx="8723871" cy="184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Three:</a:t>
            </a: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Control-enhanced quantum sensing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6"/>
            <a:ext cx="3288870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1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Single Spin</a:t>
            </a:r>
            <a:endParaRPr lang="zh-CN" altLang="en-US" sz="1800" dirty="0">
              <a:solidFill>
                <a:schemeClr val="bg1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7A426C-BA7D-991B-CDDA-E2DD7A6F12E8}"/>
                  </a:ext>
                </a:extLst>
              </p:cNvPr>
              <p:cNvSpPr txBox="1"/>
              <p:nvPr/>
            </p:nvSpPr>
            <p:spPr>
              <a:xfrm>
                <a:off x="399770" y="798225"/>
                <a:ext cx="8649186" cy="4933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⋅[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parameter we want to estimate;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acc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unit vector and it is also the function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;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are the Pauli Matrices.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single spin case, how to improve the precision (maximize the QFI, minimize the variance)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dirty="0"/>
                  <a:t>Prepare optimal probe state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dirty="0"/>
                  <a:t>Apply optimal control (Hamiltonian engineering or Pulse Sequences)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dirty="0"/>
                  <a:t>Optimal Measurement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7A426C-BA7D-991B-CDDA-E2DD7A6F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70" y="798225"/>
                <a:ext cx="8649186" cy="4933595"/>
              </a:xfrm>
              <a:prstGeom prst="rect">
                <a:avLst/>
              </a:prstGeom>
              <a:blipFill>
                <a:blip r:embed="rId2"/>
                <a:stretch>
                  <a:fillRect l="-776" b="-1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49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585145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12968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26954"/>
              <a:gd name="connsiteX1" fmla="*/ 9144000 w 9144000"/>
              <a:gd name="connsiteY1" fmla="*/ 0 h 5026954"/>
              <a:gd name="connsiteX2" fmla="*/ 9144000 w 9144000"/>
              <a:gd name="connsiteY2" fmla="*/ 4026877 h 5026954"/>
              <a:gd name="connsiteX3" fmla="*/ 4603617 w 9144000"/>
              <a:gd name="connsiteY3" fmla="*/ 5026954 h 5026954"/>
              <a:gd name="connsiteX4" fmla="*/ 0 w 9144000"/>
              <a:gd name="connsiteY4" fmla="*/ 4026877 h 5026954"/>
              <a:gd name="connsiteX5" fmla="*/ 0 w 9144000"/>
              <a:gd name="connsiteY5" fmla="*/ 0 h 50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10064" y="2775699"/>
            <a:ext cx="8723871" cy="184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One:</a:t>
            </a: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Background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6"/>
            <a:ext cx="1081013" cy="2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22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24789" y="5962681"/>
            <a:ext cx="8694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+mn-ea"/>
              </a:rPr>
              <a:t>       </a:t>
            </a:r>
            <a:endParaRPr lang="en-US" altLang="zh-CN" sz="2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标题 1"/>
          <p:cNvSpPr txBox="1">
            <a:spLocks/>
          </p:cNvSpPr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Probe State</a:t>
            </a:r>
            <a:endParaRPr lang="zh-CN" altLang="en-US" sz="1800" dirty="0">
              <a:solidFill>
                <a:schemeClr val="bg1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7A426C-BA7D-991B-CDDA-E2DD7A6F12E8}"/>
                  </a:ext>
                </a:extLst>
              </p:cNvPr>
              <p:cNvSpPr txBox="1"/>
              <p:nvPr/>
            </p:nvSpPr>
            <p:spPr>
              <a:xfrm>
                <a:off x="419225" y="696534"/>
                <a:ext cx="8649186" cy="5319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  <a:p>
                <a:r>
                  <a:rPr lang="en-US" dirty="0"/>
                  <a:t>For 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we can calculate the generator for it.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And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𝑄𝐹𝐼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is unitary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is normalized.</a:t>
                </a:r>
              </a:p>
              <a:p>
                <a:endParaRPr lang="en-US" dirty="0"/>
              </a:p>
              <a:p>
                <a:r>
                  <a:rPr lang="en-US" dirty="0"/>
                  <a:t>Leading to the result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𝑄𝐹𝐼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the maximum and minimum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Optimal Probe State: Equally weighted superpositions of the eigenstate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Optimal Control:</a:t>
                </a:r>
                <a:r>
                  <a:rPr lang="en-US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)|−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)⟩⟨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)|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7A426C-BA7D-991B-CDDA-E2DD7A6F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25" y="696534"/>
                <a:ext cx="8649186" cy="5319020"/>
              </a:xfrm>
              <a:prstGeom prst="rect">
                <a:avLst/>
              </a:prstGeom>
              <a:blipFill>
                <a:blip r:embed="rId2"/>
                <a:stretch>
                  <a:fillRect l="-634" t="-1031" b="-1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304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B9FAE-5D76-D8A9-A393-E57D5877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53"/>
            <a:ext cx="9137120" cy="67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7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585145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26954"/>
              <a:gd name="connsiteX1" fmla="*/ 9144000 w 9144000"/>
              <a:gd name="connsiteY1" fmla="*/ 0 h 5026954"/>
              <a:gd name="connsiteX2" fmla="*/ 9144000 w 9144000"/>
              <a:gd name="connsiteY2" fmla="*/ 4026877 h 5026954"/>
              <a:gd name="connsiteX3" fmla="*/ 4603617 w 9144000"/>
              <a:gd name="connsiteY3" fmla="*/ 5026954 h 5026954"/>
              <a:gd name="connsiteX4" fmla="*/ 0 w 9144000"/>
              <a:gd name="connsiteY4" fmla="*/ 4026877 h 5026954"/>
              <a:gd name="connsiteX5" fmla="*/ 0 w 9144000"/>
              <a:gd name="connsiteY5" fmla="*/ 0 h 50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10064" y="2721277"/>
            <a:ext cx="8723871" cy="92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more?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1" y="138459"/>
            <a:ext cx="1637998" cy="4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75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Control and Quantum Sensing with NV Center</a:t>
            </a:r>
            <a:endParaRPr lang="zh-CN" altLang="en-US" sz="24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A63983-6E62-F369-528B-F52FFB8A545A}"/>
              </a:ext>
            </a:extLst>
          </p:cNvPr>
          <p:cNvSpPr txBox="1"/>
          <p:nvPr/>
        </p:nvSpPr>
        <p:spPr>
          <a:xfrm>
            <a:off x="881976" y="990974"/>
            <a:ext cx="320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Spin?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37884-CB9C-F1A5-B7ED-CE9588431E3A}"/>
              </a:ext>
            </a:extLst>
          </p:cNvPr>
          <p:cNvSpPr txBox="1"/>
          <p:nvPr/>
        </p:nvSpPr>
        <p:spPr>
          <a:xfrm>
            <a:off x="881976" y="3613875"/>
            <a:ext cx="80115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Ref: </a:t>
            </a:r>
          </a:p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[1] Hu, Li et al. Spin squeezing with arbitrary quadratic collective-spin interaction, PRA under review.</a:t>
            </a:r>
          </a:p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 Hu, Li, Zhang et al. Time reversal interferometry with arbitrary quadratic spin squeezing, In preparation, to be submitted to PRX Quantum.</a:t>
            </a:r>
          </a:p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 Zhang, Hu et al. Fast generation of Cat Type states via </a:t>
            </a:r>
            <a:r>
              <a:rPr lang="en-US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Floquet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engineering, In preparation, to be submitted to PRL.</a:t>
            </a:r>
          </a:p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[4] Control-enhanced multiparameter sensing under tradeoffs, still ongoing…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3E161-354F-3245-3E5B-7D76C10F5DB3}"/>
              </a:ext>
            </a:extLst>
          </p:cNvPr>
          <p:cNvSpPr txBox="1"/>
          <p:nvPr/>
        </p:nvSpPr>
        <p:spPr>
          <a:xfrm>
            <a:off x="3398196" y="6077426"/>
            <a:ext cx="45719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What’s next?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07F28-01A3-2335-4BC7-C4AEE2959BBA}"/>
              </a:ext>
            </a:extLst>
          </p:cNvPr>
          <p:cNvSpPr txBox="1"/>
          <p:nvPr/>
        </p:nvSpPr>
        <p:spPr>
          <a:xfrm>
            <a:off x="881976" y="1452638"/>
            <a:ext cx="45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Ancillary Qubit?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A36F7-C2BE-9C8B-7A50-4E8A03A43C87}"/>
              </a:ext>
            </a:extLst>
          </p:cNvPr>
          <p:cNvSpPr txBox="1"/>
          <p:nvPr/>
        </p:nvSpPr>
        <p:spPr>
          <a:xfrm>
            <a:off x="881976" y="1977197"/>
            <a:ext cx="45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Robust to noise?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F0273-52C1-0230-CCD0-1A15DCE4D2E7}"/>
              </a:ext>
            </a:extLst>
          </p:cNvPr>
          <p:cNvSpPr txBox="1"/>
          <p:nvPr/>
        </p:nvSpPr>
        <p:spPr>
          <a:xfrm>
            <a:off x="881976" y="2468302"/>
            <a:ext cx="45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Many Body Dynamics?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0BDA1-97C6-B216-C6E4-40D7C983CB96}"/>
              </a:ext>
            </a:extLst>
          </p:cNvPr>
          <p:cNvSpPr txBox="1"/>
          <p:nvPr/>
        </p:nvSpPr>
        <p:spPr>
          <a:xfrm>
            <a:off x="881976" y="2904650"/>
            <a:ext cx="45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be continue…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8" grpId="0"/>
      <p:bldP spid="10" grpId="0"/>
      <p:bldP spid="12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1080" y="1874006"/>
            <a:ext cx="7916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Thanks for your time</a:t>
            </a:r>
            <a:endParaRPr lang="zh-CN" altLang="en-US" sz="60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08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隶书" pitchFamily="49" charset="-122"/>
                <a:cs typeface="Calibri" panose="020F0502020204030204" pitchFamily="34" charset="0"/>
              </a:rPr>
              <a:t>Background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/>
              <p:nvPr/>
            </p:nvSpPr>
            <p:spPr>
              <a:xfrm>
                <a:off x="226979" y="778213"/>
                <a:ext cx="87938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Available resources for quantum sensing: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𝑇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 to make best use of the ‘Quantum Resources’ is a tough but important question.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9" y="778213"/>
                <a:ext cx="8793804" cy="923330"/>
              </a:xfrm>
              <a:prstGeom prst="rect">
                <a:avLst/>
              </a:prstGeom>
              <a:blipFill>
                <a:blip r:embed="rId3"/>
                <a:stretch>
                  <a:fillRect l="-554" t="-4636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413993A-45FA-3390-C325-D8DBC6D5FF0B}"/>
              </a:ext>
            </a:extLst>
          </p:cNvPr>
          <p:cNvSpPr txBox="1"/>
          <p:nvPr/>
        </p:nvSpPr>
        <p:spPr>
          <a:xfrm>
            <a:off x="232852" y="1875798"/>
            <a:ext cx="7650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Making use of atom number resources: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Creating </a:t>
            </a: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quantum state squeezing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quantum entanglement, quantum interference to improve the precision.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DB170-8756-18AA-038B-700FC33DE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79" y="2799131"/>
            <a:ext cx="7999775" cy="405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隶书" pitchFamily="49" charset="-122"/>
                <a:cs typeface="Calibri" panose="020F0502020204030204" pitchFamily="34" charset="0"/>
              </a:rPr>
              <a:t>Background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13993A-45FA-3390-C325-D8DBC6D5FF0B}"/>
              </a:ext>
            </a:extLst>
          </p:cNvPr>
          <p:cNvSpPr txBox="1"/>
          <p:nvPr/>
        </p:nvSpPr>
        <p:spPr>
          <a:xfrm>
            <a:off x="270229" y="923094"/>
            <a:ext cx="2689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Making use of time resources: 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Applying </a:t>
            </a:r>
            <a:r>
              <a:rPr lang="en-US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quantum control, engineering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 quantum system from an initial state to a target state via an external field.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2CCB41-8452-4D89-B8A4-B57E0D83F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1011"/>
            <a:ext cx="5855300" cy="3652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6B472-F6E2-9EBD-E0CB-A8667AED87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78" y="861237"/>
            <a:ext cx="3524422" cy="60444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656DE5-EB7E-621E-E1F8-FC3959988E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76" y="861237"/>
            <a:ext cx="2855211" cy="25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4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隶书" pitchFamily="49" charset="-122"/>
                <a:cs typeface="Calibri" panose="020F0502020204030204" pitchFamily="34" charset="0"/>
              </a:rPr>
              <a:t>Background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/>
              <p:nvPr/>
            </p:nvSpPr>
            <p:spPr>
              <a:xfrm>
                <a:off x="226979" y="778213"/>
                <a:ext cx="8793804" cy="4512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Making Use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en-US" altLang="zh-CN" b="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Standard Quantum Limit(SQL)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∝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Cramer-Rao Bound(CRB)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Quantum Cramer-Rao Bound(QCRB)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Q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Heisenberg Limit(HL)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Δ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∝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SQL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CRB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QCRB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HL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9" y="778213"/>
                <a:ext cx="8793804" cy="4512710"/>
              </a:xfrm>
              <a:prstGeom prst="rect">
                <a:avLst/>
              </a:prstGeom>
              <a:blipFill>
                <a:blip r:embed="rId3"/>
                <a:stretch>
                  <a:fillRect l="-554" t="-946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AE20F04-2274-2A44-8D2E-4C00F5149F82}"/>
              </a:ext>
            </a:extLst>
          </p:cNvPr>
          <p:cNvSpPr txBox="1"/>
          <p:nvPr/>
        </p:nvSpPr>
        <p:spPr>
          <a:xfrm>
            <a:off x="226979" y="5669738"/>
            <a:ext cx="7652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Ref: Science 306,1330-1336(2004).</a:t>
            </a:r>
          </a:p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PRL 111, 120401 (2013)</a:t>
            </a:r>
          </a:p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 47,5138(1993)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FCE0B-AD91-CBA1-C9E1-98DEE7EDD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338" y="968034"/>
            <a:ext cx="3475662" cy="36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隶书" pitchFamily="49" charset="-122"/>
                <a:cs typeface="Calibri" panose="020F0502020204030204" pitchFamily="34" charset="0"/>
              </a:rPr>
              <a:t>Background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/>
              <p:nvPr/>
            </p:nvSpPr>
            <p:spPr>
              <a:xfrm>
                <a:off x="226979" y="778213"/>
                <a:ext cx="8793804" cy="4868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Making Use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Pi Pulse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B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[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en-US" altLang="zh-CN" b="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Estimating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without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pulse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𝑄𝐹𝐼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Estimating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pulse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𝑄𝐹𝐼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b="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]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≠0</m:t>
                    </m:r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altLang="zh-CN" b="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Hamiltonian Engineering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B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[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en-US" altLang="zh-CN" b="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Estimating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without control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𝑄𝐹𝐼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=4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𝐵𝑇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Estimating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with control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𝑄𝐹𝐼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=4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9" y="778213"/>
                <a:ext cx="8793804" cy="4868640"/>
              </a:xfrm>
              <a:prstGeom prst="rect">
                <a:avLst/>
              </a:prstGeom>
              <a:blipFill>
                <a:blip r:embed="rId3"/>
                <a:stretch>
                  <a:fillRect l="-554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AE20F04-2274-2A44-8D2E-4C00F5149F82}"/>
              </a:ext>
            </a:extLst>
          </p:cNvPr>
          <p:cNvSpPr txBox="1"/>
          <p:nvPr/>
        </p:nvSpPr>
        <p:spPr>
          <a:xfrm>
            <a:off x="226979" y="6028666"/>
            <a:ext cx="765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Ref: PRL 115 110401(2015).</a:t>
            </a:r>
          </a:p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PRL 119, 180801 (2017)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B26CA-3E1F-876F-FAF7-568F10722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647" y="676397"/>
            <a:ext cx="2979136" cy="29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7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585145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12968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26954"/>
              <a:gd name="connsiteX1" fmla="*/ 9144000 w 9144000"/>
              <a:gd name="connsiteY1" fmla="*/ 0 h 5026954"/>
              <a:gd name="connsiteX2" fmla="*/ 9144000 w 9144000"/>
              <a:gd name="connsiteY2" fmla="*/ 4026877 h 5026954"/>
              <a:gd name="connsiteX3" fmla="*/ 4603617 w 9144000"/>
              <a:gd name="connsiteY3" fmla="*/ 5026954 h 5026954"/>
              <a:gd name="connsiteX4" fmla="*/ 0 w 9144000"/>
              <a:gd name="connsiteY4" fmla="*/ 4026877 h 5026954"/>
              <a:gd name="connsiteX5" fmla="*/ 0 w 9144000"/>
              <a:gd name="connsiteY5" fmla="*/ 0 h 50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97791" y="1953975"/>
            <a:ext cx="8723871" cy="184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 Two:</a:t>
            </a: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Squeezing-enhanced quantum sensing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6"/>
            <a:ext cx="1081013" cy="2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>
            <a:spLocks/>
          </p:cNvSpPr>
          <p:nvPr/>
        </p:nvSpPr>
        <p:spPr>
          <a:xfrm>
            <a:off x="881976" y="183003"/>
            <a:ext cx="7680837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Sensing with Spin Squeezed State</a:t>
            </a:r>
            <a:endParaRPr lang="zh-CN" altLang="en-US" sz="2000" dirty="0">
              <a:solidFill>
                <a:srgbClr val="FFFF00"/>
              </a:solidFill>
              <a:latin typeface="Calibri" panose="020F0502020204030204" pitchFamily="34" charset="0"/>
              <a:ea typeface="隶书" pitchFamily="49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38"/>
          <p:cNvCxnSpPr>
            <a:cxnSpLocks/>
            <a:endCxn id="38" idx="1"/>
          </p:cNvCxnSpPr>
          <p:nvPr/>
        </p:nvCxnSpPr>
        <p:spPr>
          <a:xfrm>
            <a:off x="1" y="429700"/>
            <a:ext cx="881975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  <a:stCxn id="38" idx="3"/>
          </p:cNvCxnSpPr>
          <p:nvPr/>
        </p:nvCxnSpPr>
        <p:spPr>
          <a:xfrm>
            <a:off x="8562813" y="429700"/>
            <a:ext cx="58118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/>
              <p:nvPr/>
            </p:nvSpPr>
            <p:spPr>
              <a:xfrm>
                <a:off x="226979" y="778213"/>
                <a:ext cx="8793804" cy="4591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Definition: </a:t>
                </a: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Squeezing Ratio:</a:t>
                </a:r>
                <a:r>
                  <a:rPr lang="en-US" b="0" dirty="0"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min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⊥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     (1)</m:t>
                      </m:r>
                    </m:oMath>
                  </m:oMathPara>
                </a14:m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An axis perpendicular to Mean Spin Direction.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: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Atoms number.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Coherent Spin State(CSS),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𝑦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]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⟩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𝑗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     (2)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=1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 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Squeezed Spin State(SSS),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&lt;1      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Not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always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Nonlinear interaction could generate SSS.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F2C009-1A6E-6DD5-4054-AF5FDB8E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9" y="778213"/>
                <a:ext cx="8793804" cy="4591834"/>
              </a:xfrm>
              <a:prstGeom prst="rect">
                <a:avLst/>
              </a:prstGeom>
              <a:blipFill>
                <a:blip r:embed="rId3"/>
                <a:stretch>
                  <a:fillRect l="-554" t="-797" b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3425E79-0F3C-A444-9DE0-B65ABE1F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045" y="993784"/>
            <a:ext cx="1687768" cy="1708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A6446-F433-50A0-4D14-4768F8E17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955" y="3784357"/>
            <a:ext cx="1763947" cy="1708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5F5F54-A8F8-9E12-8CE9-ED162347A76F}"/>
              </a:ext>
            </a:extLst>
          </p:cNvPr>
          <p:cNvSpPr txBox="1"/>
          <p:nvPr/>
        </p:nvSpPr>
        <p:spPr>
          <a:xfrm>
            <a:off x="226979" y="6263823"/>
            <a:ext cx="45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Ref: PRA 47,5138(1993)</a:t>
            </a:r>
          </a:p>
        </p:txBody>
      </p:sp>
    </p:spTree>
    <p:extLst>
      <p:ext uri="{BB962C8B-B14F-4D97-AF65-F5344CB8AC3E}">
        <p14:creationId xmlns:p14="http://schemas.microsoft.com/office/powerpoint/2010/main" val="2792451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3640</TotalTime>
  <Words>1936</Words>
  <Application>Microsoft Office PowerPoint</Application>
  <PresentationFormat>On-screen Show (4:3)</PresentationFormat>
  <Paragraphs>324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PingFang SC</vt:lpstr>
      <vt:lpstr>隶书</vt:lpstr>
      <vt:lpstr>微软雅黑</vt:lpstr>
      <vt:lpstr>Arial</vt:lpstr>
      <vt:lpstr>Calibri</vt:lpstr>
      <vt:lpstr>Cambria Math</vt:lpstr>
      <vt:lpstr>Tahoma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Hu Zhiyao</cp:lastModifiedBy>
  <cp:revision>137</cp:revision>
  <cp:lastPrinted>2015-03-12T14:31:09Z</cp:lastPrinted>
  <dcterms:created xsi:type="dcterms:W3CDTF">2014-12-22T06:08:09Z</dcterms:created>
  <dcterms:modified xsi:type="dcterms:W3CDTF">2023-06-02T20:36:10Z</dcterms:modified>
</cp:coreProperties>
</file>